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422" r:id="rId2"/>
    <p:sldId id="1141" r:id="rId3"/>
    <p:sldId id="976" r:id="rId4"/>
    <p:sldId id="1142" r:id="rId5"/>
    <p:sldId id="1143" r:id="rId6"/>
    <p:sldId id="1144" r:id="rId7"/>
    <p:sldId id="1145" r:id="rId8"/>
    <p:sldId id="1146" r:id="rId9"/>
    <p:sldId id="1147" r:id="rId10"/>
    <p:sldId id="1148" r:id="rId11"/>
    <p:sldId id="1132" r:id="rId12"/>
    <p:sldId id="1149" r:id="rId13"/>
    <p:sldId id="1150" r:id="rId14"/>
    <p:sldId id="1151" r:id="rId15"/>
    <p:sldId id="1152" r:id="rId16"/>
    <p:sldId id="1153" r:id="rId17"/>
    <p:sldId id="1155" r:id="rId18"/>
    <p:sldId id="1154" r:id="rId19"/>
    <p:sldId id="1156" r:id="rId20"/>
    <p:sldId id="1157" r:id="rId21"/>
    <p:sldId id="1160" r:id="rId22"/>
    <p:sldId id="1158" r:id="rId23"/>
    <p:sldId id="1159" r:id="rId24"/>
    <p:sldId id="1161" r:id="rId25"/>
    <p:sldId id="1162" r:id="rId26"/>
    <p:sldId id="1167" r:id="rId27"/>
    <p:sldId id="1164" r:id="rId28"/>
    <p:sldId id="1165" r:id="rId29"/>
    <p:sldId id="1166" r:id="rId30"/>
    <p:sldId id="1168" r:id="rId31"/>
    <p:sldId id="1169" r:id="rId32"/>
    <p:sldId id="1170" r:id="rId33"/>
    <p:sldId id="1171" r:id="rId34"/>
    <p:sldId id="1173" r:id="rId35"/>
    <p:sldId id="1172" r:id="rId36"/>
    <p:sldId id="1174" r:id="rId37"/>
    <p:sldId id="1176" r:id="rId38"/>
    <p:sldId id="1175" r:id="rId39"/>
    <p:sldId id="1177" r:id="rId40"/>
    <p:sldId id="1191" r:id="rId41"/>
    <p:sldId id="1192" r:id="rId42"/>
    <p:sldId id="1193" r:id="rId43"/>
    <p:sldId id="1194" r:id="rId44"/>
    <p:sldId id="1178" r:id="rId45"/>
    <p:sldId id="1196" r:id="rId46"/>
    <p:sldId id="1195" r:id="rId47"/>
    <p:sldId id="1184" r:id="rId48"/>
    <p:sldId id="1185" r:id="rId49"/>
    <p:sldId id="1179" r:id="rId50"/>
    <p:sldId id="1180" r:id="rId51"/>
    <p:sldId id="1181" r:id="rId52"/>
    <p:sldId id="1183" r:id="rId53"/>
    <p:sldId id="1197" r:id="rId54"/>
    <p:sldId id="1188" r:id="rId55"/>
    <p:sldId id="1199" r:id="rId56"/>
    <p:sldId id="1198" r:id="rId57"/>
    <p:sldId id="1200" r:id="rId58"/>
    <p:sldId id="1189" r:id="rId59"/>
    <p:sldId id="1190" r:id="rId60"/>
    <p:sldId id="1201" r:id="rId61"/>
    <p:sldId id="259" r:id="rId62"/>
  </p:sldIdLst>
  <p:sldSz cx="36576000" cy="20574000"/>
  <p:notesSz cx="6858000" cy="9144000"/>
  <p:custDataLst>
    <p:tags r:id="rId65"/>
  </p:custDataLst>
  <p:defaultTextStyle>
    <a:defPPr>
      <a:defRPr lang="en-US"/>
    </a:defPPr>
    <a:lvl1pPr marL="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5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pos="11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iamsTL" initials="W" lastIdx="1" clrIdx="0"/>
  <p:cmAuthor id="1" name="Xue, Hui (NIH/NHLBI) [E]" initials="XH([" lastIdx="1" clrIdx="1">
    <p:extLst>
      <p:ext uri="{19B8F6BF-5375-455C-9EA6-DF929625EA0E}">
        <p15:presenceInfo xmlns:p15="http://schemas.microsoft.com/office/powerpoint/2012/main" userId="S::xueh2@nih.gov::eaa76f4b-f23c-4dea-a5a8-f897d48958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D47A"/>
    <a:srgbClr val="62C957"/>
    <a:srgbClr val="CC0000"/>
    <a:srgbClr val="9900FF"/>
    <a:srgbClr val="5F9127"/>
    <a:srgbClr val="B0AC00"/>
    <a:srgbClr val="C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1" autoAdjust="0"/>
    <p:restoredTop sz="88535" autoAdjust="0"/>
  </p:normalViewPr>
  <p:slideViewPr>
    <p:cSldViewPr snapToGrid="0" snapToObjects="1" showGuides="1">
      <p:cViewPr varScale="1">
        <p:scale>
          <a:sx n="28" d="100"/>
          <a:sy n="28" d="100"/>
        </p:scale>
        <p:origin x="2424" y="8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345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BB155-3B90-40BD-818C-14B3B70E5E7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30DC1-D584-4D04-9DAC-18E47123107C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662502A0-BE2D-4A33-BD47-33C1706EE288}" type="parTrans" cxnId="{1318E81A-D356-4CFA-9D0F-92BC04043BCA}">
      <dgm:prSet/>
      <dgm:spPr/>
      <dgm:t>
        <a:bodyPr/>
        <a:lstStyle/>
        <a:p>
          <a:endParaRPr lang="en-US"/>
        </a:p>
      </dgm:t>
    </dgm:pt>
    <dgm:pt modelId="{93F772F5-55EB-407C-82B9-B639A442B4C8}" type="sibTrans" cxnId="{1318E81A-D356-4CFA-9D0F-92BC04043BCA}">
      <dgm:prSet/>
      <dgm:spPr>
        <a:ln w="76200"/>
      </dgm:spPr>
      <dgm:t>
        <a:bodyPr/>
        <a:lstStyle/>
        <a:p>
          <a:endParaRPr lang="en-US"/>
        </a:p>
      </dgm:t>
    </dgm:pt>
    <dgm:pt modelId="{4F824963-0A70-461D-8DA7-40B5C46FDE26}">
      <dgm:prSet phldrT="[Text]"/>
      <dgm:spPr/>
      <dgm:t>
        <a:bodyPr/>
        <a:lstStyle/>
        <a:p>
          <a:r>
            <a:rPr lang="en-US" dirty="0"/>
            <a:t>Bias-Variance analysis</a:t>
          </a:r>
        </a:p>
      </dgm:t>
    </dgm:pt>
    <dgm:pt modelId="{9C166BE2-4B6F-4C9D-A3A6-78F33DF24A61}" type="parTrans" cxnId="{F52E7607-D116-4D36-BFFE-FA21EFA33A69}">
      <dgm:prSet/>
      <dgm:spPr/>
      <dgm:t>
        <a:bodyPr/>
        <a:lstStyle/>
        <a:p>
          <a:endParaRPr lang="en-US"/>
        </a:p>
      </dgm:t>
    </dgm:pt>
    <dgm:pt modelId="{AA67492B-CD57-4FE2-BC27-87E76BE8E19C}" type="sibTrans" cxnId="{F52E7607-D116-4D36-BFFE-FA21EFA33A69}">
      <dgm:prSet/>
      <dgm:spPr>
        <a:ln w="76200"/>
      </dgm:spPr>
      <dgm:t>
        <a:bodyPr/>
        <a:lstStyle/>
        <a:p>
          <a:endParaRPr lang="en-US"/>
        </a:p>
      </dgm:t>
    </dgm:pt>
    <dgm:pt modelId="{74FE2F83-0676-4D27-8918-2BC0C7DE5928}">
      <dgm:prSet phldrT="[Text]"/>
      <dgm:spPr/>
      <dgm:t>
        <a:bodyPr/>
        <a:lstStyle/>
        <a:p>
          <a:r>
            <a:rPr lang="en-US" dirty="0"/>
            <a:t>Adjustment, model and data</a:t>
          </a:r>
        </a:p>
      </dgm:t>
    </dgm:pt>
    <dgm:pt modelId="{6047B80B-A2F9-42FF-B286-FE6D0352D08F}" type="parTrans" cxnId="{CF99A276-5ABD-4D9A-B5B4-47144AAF401E}">
      <dgm:prSet/>
      <dgm:spPr/>
      <dgm:t>
        <a:bodyPr/>
        <a:lstStyle/>
        <a:p>
          <a:endParaRPr lang="en-US"/>
        </a:p>
      </dgm:t>
    </dgm:pt>
    <dgm:pt modelId="{76C2B135-500C-4596-B597-A652E43B342B}" type="sibTrans" cxnId="{CF99A276-5ABD-4D9A-B5B4-47144AAF401E}">
      <dgm:prSet/>
      <dgm:spPr>
        <a:ln w="76200"/>
      </dgm:spPr>
      <dgm:t>
        <a:bodyPr/>
        <a:lstStyle/>
        <a:p>
          <a:endParaRPr lang="en-US"/>
        </a:p>
      </dgm:t>
    </dgm:pt>
    <dgm:pt modelId="{0EACC9B8-4436-4CBF-ACF3-F7BEC325BFAF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195D0A1B-BF02-4E3B-9055-E5752D3C89A4}" type="parTrans" cxnId="{1F5F5497-2B0C-42EF-97AC-2540593C8F91}">
      <dgm:prSet/>
      <dgm:spPr/>
      <dgm:t>
        <a:bodyPr/>
        <a:lstStyle/>
        <a:p>
          <a:endParaRPr lang="en-US"/>
        </a:p>
      </dgm:t>
    </dgm:pt>
    <dgm:pt modelId="{B6FE58B3-C3D2-490F-B871-0CF3A0176D07}" type="sibTrans" cxnId="{1F5F5497-2B0C-42EF-97AC-2540593C8F91}">
      <dgm:prSet/>
      <dgm:spPr>
        <a:ln w="76200"/>
      </dgm:spPr>
      <dgm:t>
        <a:bodyPr/>
        <a:lstStyle/>
        <a:p>
          <a:endParaRPr lang="en-US"/>
        </a:p>
      </dgm:t>
    </dgm:pt>
    <dgm:pt modelId="{7B4D13EB-8388-43BE-9823-758B22487F1F}" type="pres">
      <dgm:prSet presAssocID="{68BBB155-3B90-40BD-818C-14B3B70E5E71}" presName="cycle" presStyleCnt="0">
        <dgm:presLayoutVars>
          <dgm:dir/>
          <dgm:resizeHandles val="exact"/>
        </dgm:presLayoutVars>
      </dgm:prSet>
      <dgm:spPr/>
    </dgm:pt>
    <dgm:pt modelId="{DD711614-58E7-4A1D-861E-24EDB0F57994}" type="pres">
      <dgm:prSet presAssocID="{0EACC9B8-4436-4CBF-ACF3-F7BEC325BFAF}" presName="node" presStyleLbl="node1" presStyleIdx="0" presStyleCnt="4">
        <dgm:presLayoutVars>
          <dgm:bulletEnabled val="1"/>
        </dgm:presLayoutVars>
      </dgm:prSet>
      <dgm:spPr/>
    </dgm:pt>
    <dgm:pt modelId="{59252815-5CA0-4A28-9364-800BEA417B0D}" type="pres">
      <dgm:prSet presAssocID="{0EACC9B8-4436-4CBF-ACF3-F7BEC325BFAF}" presName="spNode" presStyleCnt="0"/>
      <dgm:spPr/>
    </dgm:pt>
    <dgm:pt modelId="{629E51D5-D12F-4100-A530-9265437B3755}" type="pres">
      <dgm:prSet presAssocID="{B6FE58B3-C3D2-490F-B871-0CF3A0176D07}" presName="sibTrans" presStyleLbl="sibTrans1D1" presStyleIdx="0" presStyleCnt="4"/>
      <dgm:spPr/>
    </dgm:pt>
    <dgm:pt modelId="{ACC10FD4-17A8-47A7-AA9E-4C540FF15FD7}" type="pres">
      <dgm:prSet presAssocID="{05530DC1-D584-4D04-9DAC-18E47123107C}" presName="node" presStyleLbl="node1" presStyleIdx="1" presStyleCnt="4">
        <dgm:presLayoutVars>
          <dgm:bulletEnabled val="1"/>
        </dgm:presLayoutVars>
      </dgm:prSet>
      <dgm:spPr/>
    </dgm:pt>
    <dgm:pt modelId="{D05D9AA9-7ED7-4CA1-BE74-BBC6A71D2104}" type="pres">
      <dgm:prSet presAssocID="{05530DC1-D584-4D04-9DAC-18E47123107C}" presName="spNode" presStyleCnt="0"/>
      <dgm:spPr/>
    </dgm:pt>
    <dgm:pt modelId="{4E8B055C-E0CE-483C-A5C7-C5D6A40A770D}" type="pres">
      <dgm:prSet presAssocID="{93F772F5-55EB-407C-82B9-B639A442B4C8}" presName="sibTrans" presStyleLbl="sibTrans1D1" presStyleIdx="1" presStyleCnt="4"/>
      <dgm:spPr/>
    </dgm:pt>
    <dgm:pt modelId="{3556C9DF-8EFB-4EFD-ADE8-4FA9FA4B9BA1}" type="pres">
      <dgm:prSet presAssocID="{4F824963-0A70-461D-8DA7-40B5C46FDE26}" presName="node" presStyleLbl="node1" presStyleIdx="2" presStyleCnt="4">
        <dgm:presLayoutVars>
          <dgm:bulletEnabled val="1"/>
        </dgm:presLayoutVars>
      </dgm:prSet>
      <dgm:spPr/>
    </dgm:pt>
    <dgm:pt modelId="{518C7964-8A8B-424F-841D-835CBD176641}" type="pres">
      <dgm:prSet presAssocID="{4F824963-0A70-461D-8DA7-40B5C46FDE26}" presName="spNode" presStyleCnt="0"/>
      <dgm:spPr/>
    </dgm:pt>
    <dgm:pt modelId="{4FF86832-9E9B-4DB7-BF57-4A2642D27E6D}" type="pres">
      <dgm:prSet presAssocID="{AA67492B-CD57-4FE2-BC27-87E76BE8E19C}" presName="sibTrans" presStyleLbl="sibTrans1D1" presStyleIdx="2" presStyleCnt="4"/>
      <dgm:spPr/>
    </dgm:pt>
    <dgm:pt modelId="{7F947440-B921-4A52-81CA-C3F2B1370A3B}" type="pres">
      <dgm:prSet presAssocID="{74FE2F83-0676-4D27-8918-2BC0C7DE5928}" presName="node" presStyleLbl="node1" presStyleIdx="3" presStyleCnt="4">
        <dgm:presLayoutVars>
          <dgm:bulletEnabled val="1"/>
        </dgm:presLayoutVars>
      </dgm:prSet>
      <dgm:spPr/>
    </dgm:pt>
    <dgm:pt modelId="{6134F124-0790-4E5C-9827-53C47A66AB1C}" type="pres">
      <dgm:prSet presAssocID="{74FE2F83-0676-4D27-8918-2BC0C7DE5928}" presName="spNode" presStyleCnt="0"/>
      <dgm:spPr/>
    </dgm:pt>
    <dgm:pt modelId="{C96A77F2-109B-4416-B15E-B498C911F515}" type="pres">
      <dgm:prSet presAssocID="{76C2B135-500C-4596-B597-A652E43B342B}" presName="sibTrans" presStyleLbl="sibTrans1D1" presStyleIdx="3" presStyleCnt="4"/>
      <dgm:spPr/>
    </dgm:pt>
  </dgm:ptLst>
  <dgm:cxnLst>
    <dgm:cxn modelId="{F52E7607-D116-4D36-BFFE-FA21EFA33A69}" srcId="{68BBB155-3B90-40BD-818C-14B3B70E5E71}" destId="{4F824963-0A70-461D-8DA7-40B5C46FDE26}" srcOrd="2" destOrd="0" parTransId="{9C166BE2-4B6F-4C9D-A3A6-78F33DF24A61}" sibTransId="{AA67492B-CD57-4FE2-BC27-87E76BE8E19C}"/>
    <dgm:cxn modelId="{1318E81A-D356-4CFA-9D0F-92BC04043BCA}" srcId="{68BBB155-3B90-40BD-818C-14B3B70E5E71}" destId="{05530DC1-D584-4D04-9DAC-18E47123107C}" srcOrd="1" destOrd="0" parTransId="{662502A0-BE2D-4A33-BD47-33C1706EE288}" sibTransId="{93F772F5-55EB-407C-82B9-B639A442B4C8}"/>
    <dgm:cxn modelId="{077F1420-BA46-432A-BE08-5B85D2DAD3BF}" type="presOf" srcId="{74FE2F83-0676-4D27-8918-2BC0C7DE5928}" destId="{7F947440-B921-4A52-81CA-C3F2B1370A3B}" srcOrd="0" destOrd="0" presId="urn:microsoft.com/office/officeart/2005/8/layout/cycle5"/>
    <dgm:cxn modelId="{A64ED969-2644-492C-A31C-77AE5FFF3F93}" type="presOf" srcId="{68BBB155-3B90-40BD-818C-14B3B70E5E71}" destId="{7B4D13EB-8388-43BE-9823-758B22487F1F}" srcOrd="0" destOrd="0" presId="urn:microsoft.com/office/officeart/2005/8/layout/cycle5"/>
    <dgm:cxn modelId="{81388171-AA8C-45EE-A5D8-EC549DF6CC3D}" type="presOf" srcId="{05530DC1-D584-4D04-9DAC-18E47123107C}" destId="{ACC10FD4-17A8-47A7-AA9E-4C540FF15FD7}" srcOrd="0" destOrd="0" presId="urn:microsoft.com/office/officeart/2005/8/layout/cycle5"/>
    <dgm:cxn modelId="{123FA471-D45A-42DC-BDE0-DB8091A59806}" type="presOf" srcId="{AA67492B-CD57-4FE2-BC27-87E76BE8E19C}" destId="{4FF86832-9E9B-4DB7-BF57-4A2642D27E6D}" srcOrd="0" destOrd="0" presId="urn:microsoft.com/office/officeart/2005/8/layout/cycle5"/>
    <dgm:cxn modelId="{CF99A276-5ABD-4D9A-B5B4-47144AAF401E}" srcId="{68BBB155-3B90-40BD-818C-14B3B70E5E71}" destId="{74FE2F83-0676-4D27-8918-2BC0C7DE5928}" srcOrd="3" destOrd="0" parTransId="{6047B80B-A2F9-42FF-B286-FE6D0352D08F}" sibTransId="{76C2B135-500C-4596-B597-A652E43B342B}"/>
    <dgm:cxn modelId="{D3F6B77D-9C26-4FE9-8F0A-36014D0875AD}" type="presOf" srcId="{76C2B135-500C-4596-B597-A652E43B342B}" destId="{C96A77F2-109B-4416-B15E-B498C911F515}" srcOrd="0" destOrd="0" presId="urn:microsoft.com/office/officeart/2005/8/layout/cycle5"/>
    <dgm:cxn modelId="{1F5F5497-2B0C-42EF-97AC-2540593C8F91}" srcId="{68BBB155-3B90-40BD-818C-14B3B70E5E71}" destId="{0EACC9B8-4436-4CBF-ACF3-F7BEC325BFAF}" srcOrd="0" destOrd="0" parTransId="{195D0A1B-BF02-4E3B-9055-E5752D3C89A4}" sibTransId="{B6FE58B3-C3D2-490F-B871-0CF3A0176D07}"/>
    <dgm:cxn modelId="{30AC5FAD-C7D7-461C-856D-36CE9363AD7F}" type="presOf" srcId="{93F772F5-55EB-407C-82B9-B639A442B4C8}" destId="{4E8B055C-E0CE-483C-A5C7-C5D6A40A770D}" srcOrd="0" destOrd="0" presId="urn:microsoft.com/office/officeart/2005/8/layout/cycle5"/>
    <dgm:cxn modelId="{0D08B9CA-00E2-4000-A94A-9731A61CCCA9}" type="presOf" srcId="{B6FE58B3-C3D2-490F-B871-0CF3A0176D07}" destId="{629E51D5-D12F-4100-A530-9265437B3755}" srcOrd="0" destOrd="0" presId="urn:microsoft.com/office/officeart/2005/8/layout/cycle5"/>
    <dgm:cxn modelId="{F9307AE5-47CE-4482-9D16-44A583D138CA}" type="presOf" srcId="{4F824963-0A70-461D-8DA7-40B5C46FDE26}" destId="{3556C9DF-8EFB-4EFD-ADE8-4FA9FA4B9BA1}" srcOrd="0" destOrd="0" presId="urn:microsoft.com/office/officeart/2005/8/layout/cycle5"/>
    <dgm:cxn modelId="{F01EBAF5-F804-4F89-9BD2-940713D9E7E7}" type="presOf" srcId="{0EACC9B8-4436-4CBF-ACF3-F7BEC325BFAF}" destId="{DD711614-58E7-4A1D-861E-24EDB0F57994}" srcOrd="0" destOrd="0" presId="urn:microsoft.com/office/officeart/2005/8/layout/cycle5"/>
    <dgm:cxn modelId="{06D4DDE4-5DAB-48DF-BAD9-C520C4205947}" type="presParOf" srcId="{7B4D13EB-8388-43BE-9823-758B22487F1F}" destId="{DD711614-58E7-4A1D-861E-24EDB0F57994}" srcOrd="0" destOrd="0" presId="urn:microsoft.com/office/officeart/2005/8/layout/cycle5"/>
    <dgm:cxn modelId="{F9D85A07-35EA-49E3-BCAE-16F82477589F}" type="presParOf" srcId="{7B4D13EB-8388-43BE-9823-758B22487F1F}" destId="{59252815-5CA0-4A28-9364-800BEA417B0D}" srcOrd="1" destOrd="0" presId="urn:microsoft.com/office/officeart/2005/8/layout/cycle5"/>
    <dgm:cxn modelId="{CD0573BD-74CF-4A88-95B1-9F5816CF950D}" type="presParOf" srcId="{7B4D13EB-8388-43BE-9823-758B22487F1F}" destId="{629E51D5-D12F-4100-A530-9265437B3755}" srcOrd="2" destOrd="0" presId="urn:microsoft.com/office/officeart/2005/8/layout/cycle5"/>
    <dgm:cxn modelId="{E66A2C2A-A5A8-4E27-861E-0809323576A6}" type="presParOf" srcId="{7B4D13EB-8388-43BE-9823-758B22487F1F}" destId="{ACC10FD4-17A8-47A7-AA9E-4C540FF15FD7}" srcOrd="3" destOrd="0" presId="urn:microsoft.com/office/officeart/2005/8/layout/cycle5"/>
    <dgm:cxn modelId="{F9366F1B-F565-400A-BE32-060630B04338}" type="presParOf" srcId="{7B4D13EB-8388-43BE-9823-758B22487F1F}" destId="{D05D9AA9-7ED7-4CA1-BE74-BBC6A71D2104}" srcOrd="4" destOrd="0" presId="urn:microsoft.com/office/officeart/2005/8/layout/cycle5"/>
    <dgm:cxn modelId="{3A05AB4F-32F8-4635-8471-8F15D0B7D1BE}" type="presParOf" srcId="{7B4D13EB-8388-43BE-9823-758B22487F1F}" destId="{4E8B055C-E0CE-483C-A5C7-C5D6A40A770D}" srcOrd="5" destOrd="0" presId="urn:microsoft.com/office/officeart/2005/8/layout/cycle5"/>
    <dgm:cxn modelId="{C2B043EE-C972-423E-8729-FB86AF6481C0}" type="presParOf" srcId="{7B4D13EB-8388-43BE-9823-758B22487F1F}" destId="{3556C9DF-8EFB-4EFD-ADE8-4FA9FA4B9BA1}" srcOrd="6" destOrd="0" presId="urn:microsoft.com/office/officeart/2005/8/layout/cycle5"/>
    <dgm:cxn modelId="{7BF80E73-CA75-4305-B38A-02D3A3157872}" type="presParOf" srcId="{7B4D13EB-8388-43BE-9823-758B22487F1F}" destId="{518C7964-8A8B-424F-841D-835CBD176641}" srcOrd="7" destOrd="0" presId="urn:microsoft.com/office/officeart/2005/8/layout/cycle5"/>
    <dgm:cxn modelId="{405EA137-62EC-49FA-8ACD-3107B2E23701}" type="presParOf" srcId="{7B4D13EB-8388-43BE-9823-758B22487F1F}" destId="{4FF86832-9E9B-4DB7-BF57-4A2642D27E6D}" srcOrd="8" destOrd="0" presId="urn:microsoft.com/office/officeart/2005/8/layout/cycle5"/>
    <dgm:cxn modelId="{5828BE29-4371-4FE6-B848-C30E447CC93B}" type="presParOf" srcId="{7B4D13EB-8388-43BE-9823-758B22487F1F}" destId="{7F947440-B921-4A52-81CA-C3F2B1370A3B}" srcOrd="9" destOrd="0" presId="urn:microsoft.com/office/officeart/2005/8/layout/cycle5"/>
    <dgm:cxn modelId="{79B0CE43-B376-4A02-9629-10A592814B1C}" type="presParOf" srcId="{7B4D13EB-8388-43BE-9823-758B22487F1F}" destId="{6134F124-0790-4E5C-9827-53C47A66AB1C}" srcOrd="10" destOrd="0" presId="urn:microsoft.com/office/officeart/2005/8/layout/cycle5"/>
    <dgm:cxn modelId="{25E871E9-811F-401F-88A2-D6499DA76D33}" type="presParOf" srcId="{7B4D13EB-8388-43BE-9823-758B22487F1F}" destId="{C96A77F2-109B-4416-B15E-B498C911F515}" srcOrd="11" destOrd="0" presId="urn:microsoft.com/office/officeart/2005/8/layout/cycle5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BBB155-3B90-40BD-818C-14B3B70E5E71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530DC1-D584-4D04-9DAC-18E47123107C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662502A0-BE2D-4A33-BD47-33C1706EE288}" type="parTrans" cxnId="{1318E81A-D356-4CFA-9D0F-92BC04043BCA}">
      <dgm:prSet/>
      <dgm:spPr/>
      <dgm:t>
        <a:bodyPr/>
        <a:lstStyle/>
        <a:p>
          <a:endParaRPr lang="en-US"/>
        </a:p>
      </dgm:t>
    </dgm:pt>
    <dgm:pt modelId="{93F772F5-55EB-407C-82B9-B639A442B4C8}" type="sibTrans" cxnId="{1318E81A-D356-4CFA-9D0F-92BC04043BCA}">
      <dgm:prSet/>
      <dgm:spPr>
        <a:ln w="76200"/>
      </dgm:spPr>
      <dgm:t>
        <a:bodyPr/>
        <a:lstStyle/>
        <a:p>
          <a:endParaRPr lang="en-US"/>
        </a:p>
      </dgm:t>
    </dgm:pt>
    <dgm:pt modelId="{4F824963-0A70-461D-8DA7-40B5C46FDE26}">
      <dgm:prSet phldrT="[Text]"/>
      <dgm:spPr/>
      <dgm:t>
        <a:bodyPr/>
        <a:lstStyle/>
        <a:p>
          <a:r>
            <a:rPr lang="en-US" dirty="0"/>
            <a:t>Bias-Variance analysis</a:t>
          </a:r>
        </a:p>
      </dgm:t>
    </dgm:pt>
    <dgm:pt modelId="{9C166BE2-4B6F-4C9D-A3A6-78F33DF24A61}" type="parTrans" cxnId="{F52E7607-D116-4D36-BFFE-FA21EFA33A69}">
      <dgm:prSet/>
      <dgm:spPr/>
      <dgm:t>
        <a:bodyPr/>
        <a:lstStyle/>
        <a:p>
          <a:endParaRPr lang="en-US"/>
        </a:p>
      </dgm:t>
    </dgm:pt>
    <dgm:pt modelId="{AA67492B-CD57-4FE2-BC27-87E76BE8E19C}" type="sibTrans" cxnId="{F52E7607-D116-4D36-BFFE-FA21EFA33A69}">
      <dgm:prSet/>
      <dgm:spPr>
        <a:ln w="76200"/>
      </dgm:spPr>
      <dgm:t>
        <a:bodyPr/>
        <a:lstStyle/>
        <a:p>
          <a:endParaRPr lang="en-US"/>
        </a:p>
      </dgm:t>
    </dgm:pt>
    <dgm:pt modelId="{74FE2F83-0676-4D27-8918-2BC0C7DE5928}">
      <dgm:prSet phldrT="[Text]"/>
      <dgm:spPr/>
      <dgm:t>
        <a:bodyPr/>
        <a:lstStyle/>
        <a:p>
          <a:r>
            <a:rPr lang="en-US" dirty="0"/>
            <a:t>Adjustment, model and data</a:t>
          </a:r>
        </a:p>
      </dgm:t>
    </dgm:pt>
    <dgm:pt modelId="{6047B80B-A2F9-42FF-B286-FE6D0352D08F}" type="parTrans" cxnId="{CF99A276-5ABD-4D9A-B5B4-47144AAF401E}">
      <dgm:prSet/>
      <dgm:spPr/>
      <dgm:t>
        <a:bodyPr/>
        <a:lstStyle/>
        <a:p>
          <a:endParaRPr lang="en-US"/>
        </a:p>
      </dgm:t>
    </dgm:pt>
    <dgm:pt modelId="{76C2B135-500C-4596-B597-A652E43B342B}" type="sibTrans" cxnId="{CF99A276-5ABD-4D9A-B5B4-47144AAF401E}">
      <dgm:prSet/>
      <dgm:spPr>
        <a:ln w="76200"/>
      </dgm:spPr>
      <dgm:t>
        <a:bodyPr/>
        <a:lstStyle/>
        <a:p>
          <a:endParaRPr lang="en-US"/>
        </a:p>
      </dgm:t>
    </dgm:pt>
    <dgm:pt modelId="{0EACC9B8-4436-4CBF-ACF3-F7BEC325BFAF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195D0A1B-BF02-4E3B-9055-E5752D3C89A4}" type="parTrans" cxnId="{1F5F5497-2B0C-42EF-97AC-2540593C8F91}">
      <dgm:prSet/>
      <dgm:spPr/>
      <dgm:t>
        <a:bodyPr/>
        <a:lstStyle/>
        <a:p>
          <a:endParaRPr lang="en-US"/>
        </a:p>
      </dgm:t>
    </dgm:pt>
    <dgm:pt modelId="{B6FE58B3-C3D2-490F-B871-0CF3A0176D07}" type="sibTrans" cxnId="{1F5F5497-2B0C-42EF-97AC-2540593C8F91}">
      <dgm:prSet/>
      <dgm:spPr>
        <a:ln w="76200"/>
      </dgm:spPr>
      <dgm:t>
        <a:bodyPr/>
        <a:lstStyle/>
        <a:p>
          <a:endParaRPr lang="en-US"/>
        </a:p>
      </dgm:t>
    </dgm:pt>
    <dgm:pt modelId="{7B4D13EB-8388-43BE-9823-758B22487F1F}" type="pres">
      <dgm:prSet presAssocID="{68BBB155-3B90-40BD-818C-14B3B70E5E71}" presName="cycle" presStyleCnt="0">
        <dgm:presLayoutVars>
          <dgm:dir/>
          <dgm:resizeHandles val="exact"/>
        </dgm:presLayoutVars>
      </dgm:prSet>
      <dgm:spPr/>
    </dgm:pt>
    <dgm:pt modelId="{DD711614-58E7-4A1D-861E-24EDB0F57994}" type="pres">
      <dgm:prSet presAssocID="{0EACC9B8-4436-4CBF-ACF3-F7BEC325BFAF}" presName="node" presStyleLbl="node1" presStyleIdx="0" presStyleCnt="4">
        <dgm:presLayoutVars>
          <dgm:bulletEnabled val="1"/>
        </dgm:presLayoutVars>
      </dgm:prSet>
      <dgm:spPr/>
    </dgm:pt>
    <dgm:pt modelId="{59252815-5CA0-4A28-9364-800BEA417B0D}" type="pres">
      <dgm:prSet presAssocID="{0EACC9B8-4436-4CBF-ACF3-F7BEC325BFAF}" presName="spNode" presStyleCnt="0"/>
      <dgm:spPr/>
    </dgm:pt>
    <dgm:pt modelId="{629E51D5-D12F-4100-A530-9265437B3755}" type="pres">
      <dgm:prSet presAssocID="{B6FE58B3-C3D2-490F-B871-0CF3A0176D07}" presName="sibTrans" presStyleLbl="sibTrans1D1" presStyleIdx="0" presStyleCnt="4"/>
      <dgm:spPr/>
    </dgm:pt>
    <dgm:pt modelId="{ACC10FD4-17A8-47A7-AA9E-4C540FF15FD7}" type="pres">
      <dgm:prSet presAssocID="{05530DC1-D584-4D04-9DAC-18E47123107C}" presName="node" presStyleLbl="node1" presStyleIdx="1" presStyleCnt="4">
        <dgm:presLayoutVars>
          <dgm:bulletEnabled val="1"/>
        </dgm:presLayoutVars>
      </dgm:prSet>
      <dgm:spPr/>
    </dgm:pt>
    <dgm:pt modelId="{D05D9AA9-7ED7-4CA1-BE74-BBC6A71D2104}" type="pres">
      <dgm:prSet presAssocID="{05530DC1-D584-4D04-9DAC-18E47123107C}" presName="spNode" presStyleCnt="0"/>
      <dgm:spPr/>
    </dgm:pt>
    <dgm:pt modelId="{4E8B055C-E0CE-483C-A5C7-C5D6A40A770D}" type="pres">
      <dgm:prSet presAssocID="{93F772F5-55EB-407C-82B9-B639A442B4C8}" presName="sibTrans" presStyleLbl="sibTrans1D1" presStyleIdx="1" presStyleCnt="4"/>
      <dgm:spPr/>
    </dgm:pt>
    <dgm:pt modelId="{3556C9DF-8EFB-4EFD-ADE8-4FA9FA4B9BA1}" type="pres">
      <dgm:prSet presAssocID="{4F824963-0A70-461D-8DA7-40B5C46FDE26}" presName="node" presStyleLbl="node1" presStyleIdx="2" presStyleCnt="4">
        <dgm:presLayoutVars>
          <dgm:bulletEnabled val="1"/>
        </dgm:presLayoutVars>
      </dgm:prSet>
      <dgm:spPr/>
    </dgm:pt>
    <dgm:pt modelId="{518C7964-8A8B-424F-841D-835CBD176641}" type="pres">
      <dgm:prSet presAssocID="{4F824963-0A70-461D-8DA7-40B5C46FDE26}" presName="spNode" presStyleCnt="0"/>
      <dgm:spPr/>
    </dgm:pt>
    <dgm:pt modelId="{4FF86832-9E9B-4DB7-BF57-4A2642D27E6D}" type="pres">
      <dgm:prSet presAssocID="{AA67492B-CD57-4FE2-BC27-87E76BE8E19C}" presName="sibTrans" presStyleLbl="sibTrans1D1" presStyleIdx="2" presStyleCnt="4"/>
      <dgm:spPr/>
    </dgm:pt>
    <dgm:pt modelId="{7F947440-B921-4A52-81CA-C3F2B1370A3B}" type="pres">
      <dgm:prSet presAssocID="{74FE2F83-0676-4D27-8918-2BC0C7DE5928}" presName="node" presStyleLbl="node1" presStyleIdx="3" presStyleCnt="4">
        <dgm:presLayoutVars>
          <dgm:bulletEnabled val="1"/>
        </dgm:presLayoutVars>
      </dgm:prSet>
      <dgm:spPr/>
    </dgm:pt>
    <dgm:pt modelId="{6134F124-0790-4E5C-9827-53C47A66AB1C}" type="pres">
      <dgm:prSet presAssocID="{74FE2F83-0676-4D27-8918-2BC0C7DE5928}" presName="spNode" presStyleCnt="0"/>
      <dgm:spPr/>
    </dgm:pt>
    <dgm:pt modelId="{C96A77F2-109B-4416-B15E-B498C911F515}" type="pres">
      <dgm:prSet presAssocID="{76C2B135-500C-4596-B597-A652E43B342B}" presName="sibTrans" presStyleLbl="sibTrans1D1" presStyleIdx="3" presStyleCnt="4"/>
      <dgm:spPr/>
    </dgm:pt>
  </dgm:ptLst>
  <dgm:cxnLst>
    <dgm:cxn modelId="{F52E7607-D116-4D36-BFFE-FA21EFA33A69}" srcId="{68BBB155-3B90-40BD-818C-14B3B70E5E71}" destId="{4F824963-0A70-461D-8DA7-40B5C46FDE26}" srcOrd="2" destOrd="0" parTransId="{9C166BE2-4B6F-4C9D-A3A6-78F33DF24A61}" sibTransId="{AA67492B-CD57-4FE2-BC27-87E76BE8E19C}"/>
    <dgm:cxn modelId="{1318E81A-D356-4CFA-9D0F-92BC04043BCA}" srcId="{68BBB155-3B90-40BD-818C-14B3B70E5E71}" destId="{05530DC1-D584-4D04-9DAC-18E47123107C}" srcOrd="1" destOrd="0" parTransId="{662502A0-BE2D-4A33-BD47-33C1706EE288}" sibTransId="{93F772F5-55EB-407C-82B9-B639A442B4C8}"/>
    <dgm:cxn modelId="{077F1420-BA46-432A-BE08-5B85D2DAD3BF}" type="presOf" srcId="{74FE2F83-0676-4D27-8918-2BC0C7DE5928}" destId="{7F947440-B921-4A52-81CA-C3F2B1370A3B}" srcOrd="0" destOrd="0" presId="urn:microsoft.com/office/officeart/2005/8/layout/cycle5"/>
    <dgm:cxn modelId="{A64ED969-2644-492C-A31C-77AE5FFF3F93}" type="presOf" srcId="{68BBB155-3B90-40BD-818C-14B3B70E5E71}" destId="{7B4D13EB-8388-43BE-9823-758B22487F1F}" srcOrd="0" destOrd="0" presId="urn:microsoft.com/office/officeart/2005/8/layout/cycle5"/>
    <dgm:cxn modelId="{81388171-AA8C-45EE-A5D8-EC549DF6CC3D}" type="presOf" srcId="{05530DC1-D584-4D04-9DAC-18E47123107C}" destId="{ACC10FD4-17A8-47A7-AA9E-4C540FF15FD7}" srcOrd="0" destOrd="0" presId="urn:microsoft.com/office/officeart/2005/8/layout/cycle5"/>
    <dgm:cxn modelId="{123FA471-D45A-42DC-BDE0-DB8091A59806}" type="presOf" srcId="{AA67492B-CD57-4FE2-BC27-87E76BE8E19C}" destId="{4FF86832-9E9B-4DB7-BF57-4A2642D27E6D}" srcOrd="0" destOrd="0" presId="urn:microsoft.com/office/officeart/2005/8/layout/cycle5"/>
    <dgm:cxn modelId="{CF99A276-5ABD-4D9A-B5B4-47144AAF401E}" srcId="{68BBB155-3B90-40BD-818C-14B3B70E5E71}" destId="{74FE2F83-0676-4D27-8918-2BC0C7DE5928}" srcOrd="3" destOrd="0" parTransId="{6047B80B-A2F9-42FF-B286-FE6D0352D08F}" sibTransId="{76C2B135-500C-4596-B597-A652E43B342B}"/>
    <dgm:cxn modelId="{D3F6B77D-9C26-4FE9-8F0A-36014D0875AD}" type="presOf" srcId="{76C2B135-500C-4596-B597-A652E43B342B}" destId="{C96A77F2-109B-4416-B15E-B498C911F515}" srcOrd="0" destOrd="0" presId="urn:microsoft.com/office/officeart/2005/8/layout/cycle5"/>
    <dgm:cxn modelId="{1F5F5497-2B0C-42EF-97AC-2540593C8F91}" srcId="{68BBB155-3B90-40BD-818C-14B3B70E5E71}" destId="{0EACC9B8-4436-4CBF-ACF3-F7BEC325BFAF}" srcOrd="0" destOrd="0" parTransId="{195D0A1B-BF02-4E3B-9055-E5752D3C89A4}" sibTransId="{B6FE58B3-C3D2-490F-B871-0CF3A0176D07}"/>
    <dgm:cxn modelId="{30AC5FAD-C7D7-461C-856D-36CE9363AD7F}" type="presOf" srcId="{93F772F5-55EB-407C-82B9-B639A442B4C8}" destId="{4E8B055C-E0CE-483C-A5C7-C5D6A40A770D}" srcOrd="0" destOrd="0" presId="urn:microsoft.com/office/officeart/2005/8/layout/cycle5"/>
    <dgm:cxn modelId="{0D08B9CA-00E2-4000-A94A-9731A61CCCA9}" type="presOf" srcId="{B6FE58B3-C3D2-490F-B871-0CF3A0176D07}" destId="{629E51D5-D12F-4100-A530-9265437B3755}" srcOrd="0" destOrd="0" presId="urn:microsoft.com/office/officeart/2005/8/layout/cycle5"/>
    <dgm:cxn modelId="{F9307AE5-47CE-4482-9D16-44A583D138CA}" type="presOf" srcId="{4F824963-0A70-461D-8DA7-40B5C46FDE26}" destId="{3556C9DF-8EFB-4EFD-ADE8-4FA9FA4B9BA1}" srcOrd="0" destOrd="0" presId="urn:microsoft.com/office/officeart/2005/8/layout/cycle5"/>
    <dgm:cxn modelId="{F01EBAF5-F804-4F89-9BD2-940713D9E7E7}" type="presOf" srcId="{0EACC9B8-4436-4CBF-ACF3-F7BEC325BFAF}" destId="{DD711614-58E7-4A1D-861E-24EDB0F57994}" srcOrd="0" destOrd="0" presId="urn:microsoft.com/office/officeart/2005/8/layout/cycle5"/>
    <dgm:cxn modelId="{06D4DDE4-5DAB-48DF-BAD9-C520C4205947}" type="presParOf" srcId="{7B4D13EB-8388-43BE-9823-758B22487F1F}" destId="{DD711614-58E7-4A1D-861E-24EDB0F57994}" srcOrd="0" destOrd="0" presId="urn:microsoft.com/office/officeart/2005/8/layout/cycle5"/>
    <dgm:cxn modelId="{F9D85A07-35EA-49E3-BCAE-16F82477589F}" type="presParOf" srcId="{7B4D13EB-8388-43BE-9823-758B22487F1F}" destId="{59252815-5CA0-4A28-9364-800BEA417B0D}" srcOrd="1" destOrd="0" presId="urn:microsoft.com/office/officeart/2005/8/layout/cycle5"/>
    <dgm:cxn modelId="{CD0573BD-74CF-4A88-95B1-9F5816CF950D}" type="presParOf" srcId="{7B4D13EB-8388-43BE-9823-758B22487F1F}" destId="{629E51D5-D12F-4100-A530-9265437B3755}" srcOrd="2" destOrd="0" presId="urn:microsoft.com/office/officeart/2005/8/layout/cycle5"/>
    <dgm:cxn modelId="{E66A2C2A-A5A8-4E27-861E-0809323576A6}" type="presParOf" srcId="{7B4D13EB-8388-43BE-9823-758B22487F1F}" destId="{ACC10FD4-17A8-47A7-AA9E-4C540FF15FD7}" srcOrd="3" destOrd="0" presId="urn:microsoft.com/office/officeart/2005/8/layout/cycle5"/>
    <dgm:cxn modelId="{F9366F1B-F565-400A-BE32-060630B04338}" type="presParOf" srcId="{7B4D13EB-8388-43BE-9823-758B22487F1F}" destId="{D05D9AA9-7ED7-4CA1-BE74-BBC6A71D2104}" srcOrd="4" destOrd="0" presId="urn:microsoft.com/office/officeart/2005/8/layout/cycle5"/>
    <dgm:cxn modelId="{3A05AB4F-32F8-4635-8471-8F15D0B7D1BE}" type="presParOf" srcId="{7B4D13EB-8388-43BE-9823-758B22487F1F}" destId="{4E8B055C-E0CE-483C-A5C7-C5D6A40A770D}" srcOrd="5" destOrd="0" presId="urn:microsoft.com/office/officeart/2005/8/layout/cycle5"/>
    <dgm:cxn modelId="{C2B043EE-C972-423E-8729-FB86AF6481C0}" type="presParOf" srcId="{7B4D13EB-8388-43BE-9823-758B22487F1F}" destId="{3556C9DF-8EFB-4EFD-ADE8-4FA9FA4B9BA1}" srcOrd="6" destOrd="0" presId="urn:microsoft.com/office/officeart/2005/8/layout/cycle5"/>
    <dgm:cxn modelId="{7BF80E73-CA75-4305-B38A-02D3A3157872}" type="presParOf" srcId="{7B4D13EB-8388-43BE-9823-758B22487F1F}" destId="{518C7964-8A8B-424F-841D-835CBD176641}" srcOrd="7" destOrd="0" presId="urn:microsoft.com/office/officeart/2005/8/layout/cycle5"/>
    <dgm:cxn modelId="{405EA137-62EC-49FA-8ACD-3107B2E23701}" type="presParOf" srcId="{7B4D13EB-8388-43BE-9823-758B22487F1F}" destId="{4FF86832-9E9B-4DB7-BF57-4A2642D27E6D}" srcOrd="8" destOrd="0" presId="urn:microsoft.com/office/officeart/2005/8/layout/cycle5"/>
    <dgm:cxn modelId="{5828BE29-4371-4FE6-B848-C30E447CC93B}" type="presParOf" srcId="{7B4D13EB-8388-43BE-9823-758B22487F1F}" destId="{7F947440-B921-4A52-81CA-C3F2B1370A3B}" srcOrd="9" destOrd="0" presId="urn:microsoft.com/office/officeart/2005/8/layout/cycle5"/>
    <dgm:cxn modelId="{79B0CE43-B376-4A02-9629-10A592814B1C}" type="presParOf" srcId="{7B4D13EB-8388-43BE-9823-758B22487F1F}" destId="{6134F124-0790-4E5C-9827-53C47A66AB1C}" srcOrd="10" destOrd="0" presId="urn:microsoft.com/office/officeart/2005/8/layout/cycle5"/>
    <dgm:cxn modelId="{25E871E9-811F-401F-88A2-D6499DA76D33}" type="presParOf" srcId="{7B4D13EB-8388-43BE-9823-758B22487F1F}" destId="{C96A77F2-109B-4416-B15E-B498C911F515}" srcOrd="11" destOrd="0" presId="urn:microsoft.com/office/officeart/2005/8/layout/cycle5"/>
  </dgm:cxnLst>
  <dgm:bg/>
  <dgm:whole>
    <a:ln w="762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1614-58E7-4A1D-861E-24EDB0F57994}">
      <dsp:nvSpPr>
        <dsp:cNvPr id="0" name=""/>
        <dsp:cNvSpPr/>
      </dsp:nvSpPr>
      <dsp:spPr>
        <a:xfrm>
          <a:off x="6109111" y="2845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Implementation</a:t>
          </a:r>
        </a:p>
      </dsp:txBody>
      <dsp:txXfrm>
        <a:off x="6200883" y="94617"/>
        <a:ext cx="2708692" cy="1696409"/>
      </dsp:txXfrm>
    </dsp:sp>
    <dsp:sp modelId="{629E51D5-D12F-4100-A530-9265437B375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4949404" y="607693"/>
              </a:moveTo>
              <a:arcTo wR="3104457" hR="3104457" stAng="183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0FD4-17A8-47A7-AA9E-4C540FF15FD7}">
      <dsp:nvSpPr>
        <dsp:cNvPr id="0" name=""/>
        <dsp:cNvSpPr/>
      </dsp:nvSpPr>
      <dsp:spPr>
        <a:xfrm>
          <a:off x="9213569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Evaluation</a:t>
          </a:r>
        </a:p>
      </dsp:txBody>
      <dsp:txXfrm>
        <a:off x="9305341" y="3199075"/>
        <a:ext cx="2708692" cy="1696409"/>
      </dsp:txXfrm>
    </dsp:sp>
    <dsp:sp modelId="{4E8B055C-E0CE-483C-A5C7-C5D6A40A770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5886997" y="4481095"/>
              </a:moveTo>
              <a:arcTo wR="3104457" hR="3104457" stAng="15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6C9DF-8EFB-4EFD-ADE8-4FA9FA4B9BA1}">
      <dsp:nvSpPr>
        <dsp:cNvPr id="0" name=""/>
        <dsp:cNvSpPr/>
      </dsp:nvSpPr>
      <dsp:spPr>
        <a:xfrm>
          <a:off x="6109111" y="6211761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Bias-Variance analysis</a:t>
          </a:r>
        </a:p>
      </dsp:txBody>
      <dsp:txXfrm>
        <a:off x="6200883" y="6303533"/>
        <a:ext cx="2708692" cy="1696409"/>
      </dsp:txXfrm>
    </dsp:sp>
    <dsp:sp modelId="{4FF86832-9E9B-4DB7-BF57-4A2642D27E6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1259511" y="5601221"/>
              </a:moveTo>
              <a:arcTo wR="3104457" hR="3104457" stAng="75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7440-B921-4A52-81CA-C3F2B1370A3B}">
      <dsp:nvSpPr>
        <dsp:cNvPr id="0" name=""/>
        <dsp:cNvSpPr/>
      </dsp:nvSpPr>
      <dsp:spPr>
        <a:xfrm>
          <a:off x="3004653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Adjustment, model and data</a:t>
          </a:r>
        </a:p>
      </dsp:txBody>
      <dsp:txXfrm>
        <a:off x="3096425" y="3199075"/>
        <a:ext cx="2708692" cy="1696409"/>
      </dsp:txXfrm>
    </dsp:sp>
    <dsp:sp modelId="{C96A77F2-109B-4416-B15E-B498C911F51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321918" y="1727819"/>
              </a:moveTo>
              <a:arcTo wR="3104457" hR="3104457" stAng="123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11614-58E7-4A1D-861E-24EDB0F57994}">
      <dsp:nvSpPr>
        <dsp:cNvPr id="0" name=""/>
        <dsp:cNvSpPr/>
      </dsp:nvSpPr>
      <dsp:spPr>
        <a:xfrm>
          <a:off x="6109111" y="2845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Implementation</a:t>
          </a:r>
        </a:p>
      </dsp:txBody>
      <dsp:txXfrm>
        <a:off x="6200883" y="94617"/>
        <a:ext cx="2708692" cy="1696409"/>
      </dsp:txXfrm>
    </dsp:sp>
    <dsp:sp modelId="{629E51D5-D12F-4100-A530-9265437B375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4949404" y="607693"/>
              </a:moveTo>
              <a:arcTo wR="3104457" hR="3104457" stAng="183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10FD4-17A8-47A7-AA9E-4C540FF15FD7}">
      <dsp:nvSpPr>
        <dsp:cNvPr id="0" name=""/>
        <dsp:cNvSpPr/>
      </dsp:nvSpPr>
      <dsp:spPr>
        <a:xfrm>
          <a:off x="9213569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Evaluation</a:t>
          </a:r>
        </a:p>
      </dsp:txBody>
      <dsp:txXfrm>
        <a:off x="9305341" y="3199075"/>
        <a:ext cx="2708692" cy="1696409"/>
      </dsp:txXfrm>
    </dsp:sp>
    <dsp:sp modelId="{4E8B055C-E0CE-483C-A5C7-C5D6A40A770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5886997" y="4481095"/>
              </a:moveTo>
              <a:arcTo wR="3104457" hR="3104457" stAng="15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6C9DF-8EFB-4EFD-ADE8-4FA9FA4B9BA1}">
      <dsp:nvSpPr>
        <dsp:cNvPr id="0" name=""/>
        <dsp:cNvSpPr/>
      </dsp:nvSpPr>
      <dsp:spPr>
        <a:xfrm>
          <a:off x="6109111" y="6211761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Bias-Variance analysis</a:t>
          </a:r>
        </a:p>
      </dsp:txBody>
      <dsp:txXfrm>
        <a:off x="6200883" y="6303533"/>
        <a:ext cx="2708692" cy="1696409"/>
      </dsp:txXfrm>
    </dsp:sp>
    <dsp:sp modelId="{4FF86832-9E9B-4DB7-BF57-4A2642D27E6D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1259511" y="5601221"/>
              </a:moveTo>
              <a:arcTo wR="3104457" hR="3104457" stAng="7587719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7440-B921-4A52-81CA-C3F2B1370A3B}">
      <dsp:nvSpPr>
        <dsp:cNvPr id="0" name=""/>
        <dsp:cNvSpPr/>
      </dsp:nvSpPr>
      <dsp:spPr>
        <a:xfrm>
          <a:off x="3004653" y="3107303"/>
          <a:ext cx="2892236" cy="1879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Adjustment, model and data</a:t>
          </a:r>
        </a:p>
      </dsp:txBody>
      <dsp:txXfrm>
        <a:off x="3096425" y="3199075"/>
        <a:ext cx="2708692" cy="1696409"/>
      </dsp:txXfrm>
    </dsp:sp>
    <dsp:sp modelId="{C96A77F2-109B-4416-B15E-B498C911F515}">
      <dsp:nvSpPr>
        <dsp:cNvPr id="0" name=""/>
        <dsp:cNvSpPr/>
      </dsp:nvSpPr>
      <dsp:spPr>
        <a:xfrm>
          <a:off x="4450772" y="942822"/>
          <a:ext cx="6208915" cy="6208915"/>
        </a:xfrm>
        <a:custGeom>
          <a:avLst/>
          <a:gdLst/>
          <a:ahLst/>
          <a:cxnLst/>
          <a:rect l="0" t="0" r="0" b="0"/>
          <a:pathLst>
            <a:path>
              <a:moveTo>
                <a:pt x="321918" y="1727819"/>
              </a:moveTo>
              <a:arcTo wR="3104457" hR="3104457" stAng="12379411" swAng="1632869"/>
            </a:path>
          </a:pathLst>
        </a:custGeom>
        <a:noFill/>
        <a:ln w="762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781EB-4FB3-3648-A6F1-521C35AF4CD7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F673-3FE3-4644-A0AD-C862DAC4A9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7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D6BE-35D6-7746-85CA-91EA11600B8F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D829D-6F50-6945-B415-7FF26FA418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1371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2743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4114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54864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68580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82296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96012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10972800" algn="l" defTabSz="13716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title bgd large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3505" y="0"/>
            <a:ext cx="36639500" cy="20574000"/>
          </a:xfrm>
          <a:prstGeom prst="rect">
            <a:avLst/>
          </a:prstGeom>
        </p:spPr>
      </p:pic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-63504" y="0"/>
            <a:ext cx="36639504" cy="4572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081255" y="1325565"/>
            <a:ext cx="20275548" cy="5072064"/>
          </a:xfrm>
        </p:spPr>
        <p:txBody>
          <a:bodyPr anchor="ctr"/>
          <a:lstStyle>
            <a:lvl1pPr marL="0" indent="0">
              <a:buNone/>
              <a:defRPr sz="1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953" y="17649168"/>
            <a:ext cx="6677210" cy="146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029" y="17287972"/>
            <a:ext cx="2302328" cy="21900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930396" y="19154775"/>
            <a:ext cx="2336800" cy="1123950"/>
          </a:xfrm>
        </p:spPr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new bgd lrg copy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14" name="Rectangle 45"/>
          <p:cNvSpPr>
            <a:spLocks noChangeArrowheads="1"/>
          </p:cNvSpPr>
          <p:nvPr userDrawn="1"/>
        </p:nvSpPr>
        <p:spPr bwMode="auto">
          <a:xfrm>
            <a:off x="0" y="0"/>
            <a:ext cx="36576000" cy="4572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 dirty="0">
              <a:latin typeface="Arial"/>
            </a:endParaRPr>
          </a:p>
        </p:txBody>
      </p:sp>
      <p:pic>
        <p:nvPicPr>
          <p:cNvPr id="15" name="Picture 15" descr="DHHS 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711916" y="11818623"/>
            <a:ext cx="2616038" cy="2523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9" y="12239456"/>
            <a:ext cx="7478474" cy="16820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9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472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3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689100" y="433395"/>
            <a:ext cx="33178752" cy="253841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30403" y="4071939"/>
            <a:ext cx="32937452" cy="131016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30403" y="17564107"/>
            <a:ext cx="32937452" cy="885825"/>
          </a:xfrm>
        </p:spPr>
        <p:txBody>
          <a:bodyPr>
            <a:noAutofit/>
          </a:bodyPr>
          <a:lstStyle>
            <a:lvl1pPr>
              <a:buFontTx/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3220702"/>
            <a:ext cx="31089600" cy="4086225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8720140"/>
            <a:ext cx="31089600" cy="4500561"/>
          </a:xfrm>
        </p:spPr>
        <p:txBody>
          <a:bodyPr anchor="b"/>
          <a:lstStyle>
            <a:lvl1pPr marL="0" indent="0">
              <a:buNone/>
              <a:defRPr sz="8000"/>
            </a:lvl1pPr>
            <a:lvl2pPr marL="1828754" indent="0">
              <a:buNone/>
              <a:defRPr sz="7200"/>
            </a:lvl2pPr>
            <a:lvl3pPr marL="3657509" indent="0">
              <a:buNone/>
              <a:defRPr sz="6400"/>
            </a:lvl3pPr>
            <a:lvl4pPr marL="5486263" indent="0">
              <a:buNone/>
              <a:defRPr sz="5600"/>
            </a:lvl4pPr>
            <a:lvl5pPr marL="7315017" indent="0">
              <a:buNone/>
              <a:defRPr sz="5600"/>
            </a:lvl5pPr>
            <a:lvl6pPr marL="9143771" indent="0">
              <a:buNone/>
              <a:defRPr sz="5600"/>
            </a:lvl6pPr>
            <a:lvl7pPr marL="10972526" indent="0">
              <a:buNone/>
              <a:defRPr sz="5600"/>
            </a:lvl7pPr>
            <a:lvl8pPr marL="12801280" indent="0">
              <a:buNone/>
              <a:defRPr sz="5600"/>
            </a:lvl8pPr>
            <a:lvl9pPr marL="14630034" indent="0">
              <a:buNone/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F199F-5620-4BF4-87B3-75C3427C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4800607"/>
            <a:ext cx="16154400" cy="1357788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163BB-A9E4-45FA-A154-B7168CE68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840" y="589041"/>
            <a:ext cx="32918400" cy="2177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605339"/>
            <a:ext cx="16160752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524625"/>
            <a:ext cx="16160752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3" y="4605339"/>
            <a:ext cx="16167100" cy="1919286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754" indent="0">
              <a:buNone/>
              <a:defRPr sz="8000" b="1"/>
            </a:lvl2pPr>
            <a:lvl3pPr marL="3657509" indent="0">
              <a:buNone/>
              <a:defRPr sz="7200" b="1"/>
            </a:lvl3pPr>
            <a:lvl4pPr marL="5486263" indent="0">
              <a:buNone/>
              <a:defRPr sz="6400" b="1"/>
            </a:lvl4pPr>
            <a:lvl5pPr marL="7315017" indent="0">
              <a:buNone/>
              <a:defRPr sz="6400" b="1"/>
            </a:lvl5pPr>
            <a:lvl6pPr marL="9143771" indent="0">
              <a:buNone/>
              <a:defRPr sz="6400" b="1"/>
            </a:lvl6pPr>
            <a:lvl7pPr marL="10972526" indent="0">
              <a:buNone/>
              <a:defRPr sz="6400" b="1"/>
            </a:lvl7pPr>
            <a:lvl8pPr marL="12801280" indent="0">
              <a:buNone/>
              <a:defRPr sz="6400" b="1"/>
            </a:lvl8pPr>
            <a:lvl9pPr marL="14630034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3" y="6524625"/>
            <a:ext cx="16167100" cy="11853864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30698-E3C1-4D28-AAE8-F64A5063B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AFF-E73B-487B-9783-10FFC85EF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DED65-1D12-479A-8F23-EE0EEE44F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3757926"/>
            <a:ext cx="12033252" cy="348615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3757932"/>
            <a:ext cx="20447000" cy="1462056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7698531"/>
            <a:ext cx="12033252" cy="10679958"/>
          </a:xfrm>
        </p:spPr>
        <p:txBody>
          <a:bodyPr/>
          <a:lstStyle>
            <a:lvl1pPr marL="0" indent="0">
              <a:buNone/>
              <a:defRPr sz="5600"/>
            </a:lvl1pPr>
            <a:lvl2pPr marL="1828754" indent="0">
              <a:buNone/>
              <a:defRPr sz="4800"/>
            </a:lvl2pPr>
            <a:lvl3pPr marL="3657509" indent="0">
              <a:buNone/>
              <a:defRPr sz="4000"/>
            </a:lvl3pPr>
            <a:lvl4pPr marL="5486263" indent="0">
              <a:buNone/>
              <a:defRPr sz="3600"/>
            </a:lvl4pPr>
            <a:lvl5pPr marL="7315017" indent="0">
              <a:buNone/>
              <a:defRPr sz="3600"/>
            </a:lvl5pPr>
            <a:lvl6pPr marL="9143771" indent="0">
              <a:buNone/>
              <a:defRPr sz="3600"/>
            </a:lvl6pPr>
            <a:lvl7pPr marL="10972526" indent="0">
              <a:buNone/>
              <a:defRPr sz="3600"/>
            </a:lvl7pPr>
            <a:lvl8pPr marL="12801280" indent="0">
              <a:buNone/>
              <a:defRPr sz="3600"/>
            </a:lvl8pPr>
            <a:lvl9pPr marL="14630034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2D15B-4040-4AA2-96A9-33723CFC8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336564"/>
            <a:ext cx="32918400" cy="13577889"/>
          </a:xfrm>
          <a:prstGeom prst="rect">
            <a:avLst/>
          </a:prstGeom>
        </p:spPr>
        <p:txBody>
          <a:bodyPr vert="horz" lIns="274320" tIns="137160" rIns="274320" bIns="13716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30396" y="19154775"/>
            <a:ext cx="233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74320" tIns="137160" rIns="274320" bIns="137160" numCol="1" anchor="t" anchorCtr="0" compatLnSpc="1">
            <a:prstTxWarp prst="textNoShape">
              <a:avLst/>
            </a:prstTxWarp>
          </a:bodyPr>
          <a:lstStyle>
            <a:lvl1pPr algn="l">
              <a:defRPr sz="5600">
                <a:solidFill>
                  <a:schemeClr val="tx1"/>
                </a:solidFill>
                <a:latin typeface="Arial" charset="0"/>
                <a:ea typeface="ＭＳ Ｐゴシック" pitchFamily="48" charset="-128"/>
                <a:cs typeface="+mn-cs"/>
              </a:defRPr>
            </a:lvl1pPr>
          </a:lstStyle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04806"/>
            <a:ext cx="3657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2"/>
          <p:cNvSpPr>
            <a:spLocks noChangeArrowheads="1"/>
          </p:cNvSpPr>
          <p:nvPr userDrawn="1"/>
        </p:nvSpPr>
        <p:spPr bwMode="auto">
          <a:xfrm>
            <a:off x="0" y="7"/>
            <a:ext cx="36576000" cy="314325"/>
          </a:xfrm>
          <a:prstGeom prst="rect">
            <a:avLst/>
          </a:prstGeom>
          <a:solidFill>
            <a:srgbClr val="C0143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365760" tIns="182880" rIns="365760" bIns="182880" anchor="ctr"/>
          <a:lstStyle/>
          <a:p>
            <a:pPr>
              <a:defRPr/>
            </a:pPr>
            <a:endParaRPr lang="en-US" sz="7200">
              <a:latin typeface="Arial" charset="0"/>
              <a:ea typeface="ＭＳ Ｐゴシック" pitchFamily="48" charset="-128"/>
              <a:cs typeface="+mn-cs"/>
            </a:endParaRPr>
          </a:p>
        </p:txBody>
      </p:sp>
      <p:sp>
        <p:nvSpPr>
          <p:cNvPr id="11" name="Line 33"/>
          <p:cNvSpPr>
            <a:spLocks noChangeShapeType="1"/>
          </p:cNvSpPr>
          <p:nvPr userDrawn="1"/>
        </p:nvSpPr>
        <p:spPr bwMode="auto">
          <a:xfrm flipH="1">
            <a:off x="2133599" y="18935700"/>
            <a:ext cx="26363271" cy="0"/>
          </a:xfrm>
          <a:prstGeom prst="line">
            <a:avLst/>
          </a:prstGeom>
          <a:noFill/>
          <a:ln w="9525">
            <a:solidFill>
              <a:srgbClr val="C0143C"/>
            </a:solidFill>
            <a:round/>
            <a:headEnd/>
            <a:tailEnd/>
          </a:ln>
          <a:effectLst/>
        </p:spPr>
        <p:txBody>
          <a:bodyPr lIns="365760" tIns="182880" rIns="365760" bIns="182880"/>
          <a:lstStyle/>
          <a:p>
            <a:pPr>
              <a:defRPr/>
            </a:pPr>
            <a:endParaRPr lang="en-US" sz="7200"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686823" y="433395"/>
            <a:ext cx="3317874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4320" tIns="137160" rIns="274320" bIns="13716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042" y="18277332"/>
            <a:ext cx="6650213" cy="13167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hf hdr="0" ftr="0" dt="0"/>
  <p:txStyles>
    <p:titleStyle>
      <a:lvl1pPr algn="l" defTabSz="1828754" rtl="0" eaLnBrk="1" latinLnBrk="0" hangingPunct="1">
        <a:spcBef>
          <a:spcPct val="0"/>
        </a:spcBef>
        <a:buNone/>
        <a:defRPr sz="12800" b="0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1365218" indent="-1365218" algn="l" defTabSz="1828754" rtl="0" eaLnBrk="1" latinLnBrk="0" hangingPunct="1">
        <a:spcBef>
          <a:spcPct val="20000"/>
        </a:spcBef>
        <a:buClr>
          <a:srgbClr val="C0143C"/>
        </a:buClr>
        <a:buFont typeface="Wingdings" charset="2"/>
        <a:buChar char="§"/>
        <a:defRPr sz="120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2971726" indent="-1142971" algn="l" defTabSz="1828754" rtl="0" eaLnBrk="1" latinLnBrk="0" hangingPunct="1">
        <a:spcBef>
          <a:spcPct val="20000"/>
        </a:spcBef>
        <a:buClr>
          <a:srgbClr val="575A5D"/>
        </a:buClr>
        <a:buFont typeface="Wingdings" charset="2"/>
        <a:buChar char="§"/>
        <a:defRPr sz="104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4571886" indent="-914377" algn="l" defTabSz="1828754" rtl="0" eaLnBrk="1" latinLnBrk="0" hangingPunct="1">
        <a:spcBef>
          <a:spcPct val="20000"/>
        </a:spcBef>
        <a:buFont typeface="Lucida Grande"/>
        <a:buChar char="-"/>
        <a:defRPr sz="96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6400640" indent="-914377" algn="l" defTabSz="1828754" rtl="0" eaLnBrk="1" latinLnBrk="0" hangingPunct="1">
        <a:spcBef>
          <a:spcPct val="20000"/>
        </a:spcBef>
        <a:buFont typeface="Arial"/>
        <a:buChar char="–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8229394" indent="-914377" algn="l" defTabSz="1828754" rtl="0" eaLnBrk="1" latinLnBrk="0" hangingPunct="1">
        <a:spcBef>
          <a:spcPct val="20000"/>
        </a:spcBef>
        <a:buFont typeface="Arial"/>
        <a:buChar char="»"/>
        <a:defRPr sz="8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0058149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903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657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411" indent="-914377" algn="l" defTabSz="1828754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75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509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63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017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1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526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280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034" algn="l" defTabSz="1828754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12" Type="http://schemas.microsoft.com/office/2007/relationships/hdphoto" Target="../media/hdphoto6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0" Type="http://schemas.openxmlformats.org/officeDocument/2006/relationships/image" Target="../media/image14.jpg"/><Relationship Id="rId4" Type="http://schemas.openxmlformats.org/officeDocument/2006/relationships/image" Target="../media/image10.png"/><Relationship Id="rId9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7.curtisnorthcutt.com/confident-learning" TargetMode="External"/><Relationship Id="rId5" Type="http://schemas.openxmlformats.org/officeDocument/2006/relationships/hyperlink" Target="https://labelerrors.com/" TargetMode="Externa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emf"/><Relationship Id="rId7" Type="http://schemas.openxmlformats.org/officeDocument/2006/relationships/image" Target="../media/image44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emf"/><Relationship Id="rId7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2.png"/><Relationship Id="rId7" Type="http://schemas.openxmlformats.org/officeDocument/2006/relationships/image" Target="../media/image4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6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12" Type="http://schemas.microsoft.com/office/2007/relationships/hdphoto" Target="../media/hdphoto6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0" Type="http://schemas.openxmlformats.org/officeDocument/2006/relationships/image" Target="../media/image14.jpg"/><Relationship Id="rId4" Type="http://schemas.openxmlformats.org/officeDocument/2006/relationships/image" Target="../media/image10.png"/><Relationship Id="rId9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596053" y="1201626"/>
            <a:ext cx="35979947" cy="510641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4800" b="1" i="1" dirty="0">
                <a:solidFill>
                  <a:srgbClr val="FFFF00"/>
                </a:solidFill>
              </a:rPr>
              <a:t>NHLBI</a:t>
            </a:r>
          </a:p>
          <a:p>
            <a:pPr algn="ctr"/>
            <a:r>
              <a:rPr lang="en-US" altLang="zh-CN" sz="14800" b="1" i="1" dirty="0"/>
              <a:t>Deep Learning Crash Course</a:t>
            </a:r>
            <a:endParaRPr lang="en-US" sz="12800" i="1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60" y="8420078"/>
            <a:ext cx="32173333" cy="1114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endParaRPr lang="en-US" sz="26500" dirty="0">
              <a:solidFill>
                <a:srgbClr val="C0143C"/>
              </a:solidFill>
              <a:cs typeface="Arial" pitchFamily="34" charset="0"/>
            </a:endParaRPr>
          </a:p>
          <a:p>
            <a:pPr algn="ctr"/>
            <a:r>
              <a:rPr lang="en-US" sz="8000" b="1" dirty="0">
                <a:cs typeface="Arial"/>
              </a:rPr>
              <a:t>National Heart, Lung, and Blood Institute</a:t>
            </a:r>
          </a:p>
          <a:p>
            <a:pPr algn="ctr"/>
            <a:endParaRPr lang="en-US" sz="8000" b="1" dirty="0">
              <a:cs typeface="Arial"/>
            </a:endParaRPr>
          </a:p>
          <a:p>
            <a:pPr algn="ctr"/>
            <a:r>
              <a:rPr lang="en-US" sz="8000" b="1" dirty="0">
                <a:cs typeface="Arial"/>
              </a:rPr>
              <a:t>Fall 2021</a:t>
            </a:r>
            <a:endParaRPr lang="en-US" sz="10666" b="1" dirty="0">
              <a:cs typeface="Arial"/>
            </a:endParaRPr>
          </a:p>
          <a:p>
            <a:pPr algn="ctr"/>
            <a:endParaRPr lang="en-US" sz="10666" dirty="0">
              <a:cs typeface="Arial" pitchFamily="34" charset="0"/>
            </a:endParaRPr>
          </a:p>
          <a:p>
            <a:pPr algn="ctr"/>
            <a:endParaRPr lang="en-US" sz="10666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3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Dev and Train set are from the different distribution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B13571-9359-497A-87B3-5BA7BB003E05}"/>
              </a:ext>
            </a:extLst>
          </p:cNvPr>
          <p:cNvSpPr/>
          <p:nvPr/>
        </p:nvSpPr>
        <p:spPr bwMode="auto">
          <a:xfrm>
            <a:off x="3718560" y="4683229"/>
            <a:ext cx="1195451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FABC40-A0AA-40EA-B686-9654DB38031A}"/>
              </a:ext>
            </a:extLst>
          </p:cNvPr>
          <p:cNvSpPr/>
          <p:nvPr/>
        </p:nvSpPr>
        <p:spPr bwMode="auto">
          <a:xfrm>
            <a:off x="18831560" y="4683229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200B43-81EE-4549-A7D3-784B4E38F355}"/>
              </a:ext>
            </a:extLst>
          </p:cNvPr>
          <p:cNvSpPr/>
          <p:nvPr/>
        </p:nvSpPr>
        <p:spPr bwMode="auto">
          <a:xfrm>
            <a:off x="22514560" y="4683229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12EEB-EA8A-4493-86C4-C301D23D7A52}"/>
              </a:ext>
            </a:extLst>
          </p:cNvPr>
          <p:cNvSpPr txBox="1"/>
          <p:nvPr/>
        </p:nvSpPr>
        <p:spPr>
          <a:xfrm>
            <a:off x="6805930" y="7960464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9D49C-A769-4B62-B7F6-22BED15DD17C}"/>
              </a:ext>
            </a:extLst>
          </p:cNvPr>
          <p:cNvSpPr txBox="1"/>
          <p:nvPr/>
        </p:nvSpPr>
        <p:spPr>
          <a:xfrm>
            <a:off x="20397470" y="10592908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data mismatch error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29CF7B-F092-4E7A-BAA7-9F55BA8F4BC9}"/>
              </a:ext>
            </a:extLst>
          </p:cNvPr>
          <p:cNvSpPr txBox="1"/>
          <p:nvPr/>
        </p:nvSpPr>
        <p:spPr>
          <a:xfrm>
            <a:off x="26245820" y="8279326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DF5855-862D-42E3-B5A4-59B3E023ABA8}"/>
              </a:ext>
            </a:extLst>
          </p:cNvPr>
          <p:cNvCxnSpPr>
            <a:cxnSpLocks/>
            <a:stCxn id="33" idx="0"/>
            <a:endCxn id="29" idx="3"/>
          </p:cNvCxnSpPr>
          <p:nvPr/>
        </p:nvCxnSpPr>
        <p:spPr>
          <a:xfrm flipH="1" flipV="1">
            <a:off x="26781760" y="5711929"/>
            <a:ext cx="3933190" cy="25673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9D4E33-4DDA-4CF9-BC34-835022E8A39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H="1" flipV="1">
            <a:off x="9695815" y="6740629"/>
            <a:ext cx="1579245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9A1981-B0AB-43AF-9ED7-F1943BC247C6}"/>
              </a:ext>
            </a:extLst>
          </p:cNvPr>
          <p:cNvCxnSpPr>
            <a:cxnSpLocks/>
            <a:stCxn id="32" idx="0"/>
            <a:endCxn id="28" idx="2"/>
          </p:cNvCxnSpPr>
          <p:nvPr/>
        </p:nvCxnSpPr>
        <p:spPr>
          <a:xfrm flipH="1" flipV="1">
            <a:off x="20673060" y="6740629"/>
            <a:ext cx="4193540" cy="385227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76CED-00ED-4F5B-AFB2-69F6A1179D7A}"/>
              </a:ext>
            </a:extLst>
          </p:cNvPr>
          <p:cNvSpPr/>
          <p:nvPr/>
        </p:nvSpPr>
        <p:spPr bwMode="auto">
          <a:xfrm>
            <a:off x="15673070" y="4691478"/>
            <a:ext cx="3087370" cy="20574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 err="1">
                <a:latin typeface="Arial"/>
              </a:rPr>
              <a:t>Tra</a:t>
            </a:r>
            <a:r>
              <a:rPr lang="en-US" dirty="0">
                <a:latin typeface="Arial"/>
              </a:rPr>
              <a:t>-Dev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7D6A08-291B-439C-B1BA-1C4A1ECFE40D}"/>
              </a:ext>
            </a:extLst>
          </p:cNvPr>
          <p:cNvSpPr txBox="1"/>
          <p:nvPr/>
        </p:nvSpPr>
        <p:spPr>
          <a:xfrm>
            <a:off x="10247630" y="10804786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62286B-00E7-4955-9A61-1CA421513BA3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14716760" y="6748878"/>
            <a:ext cx="2499995" cy="4055908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" name="TextBox 2048">
            <a:extLst>
              <a:ext uri="{FF2B5EF4-FFF2-40B4-BE49-F238E27FC236}">
                <a16:creationId xmlns:a16="http://schemas.microsoft.com/office/drawing/2014/main" id="{3BEAFADF-EC67-4F6C-8833-B1B221635C19}"/>
              </a:ext>
            </a:extLst>
          </p:cNvPr>
          <p:cNvSpPr txBox="1"/>
          <p:nvPr/>
        </p:nvSpPr>
        <p:spPr>
          <a:xfrm>
            <a:off x="3497580" y="14538960"/>
            <a:ext cx="232841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Split the train set further to get a </a:t>
            </a:r>
            <a:r>
              <a:rPr lang="en-US" dirty="0" err="1"/>
              <a:t>Tra</a:t>
            </a:r>
            <a:r>
              <a:rPr lang="en-US" dirty="0"/>
              <a:t>-Dev set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Train and </a:t>
            </a:r>
            <a:r>
              <a:rPr lang="en-US" dirty="0" err="1"/>
              <a:t>Tra</a:t>
            </a:r>
            <a:r>
              <a:rPr lang="en-US" dirty="0"/>
              <a:t>-Dev set have the same data distribution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Used to estimate model variance</a:t>
            </a:r>
          </a:p>
        </p:txBody>
      </p:sp>
    </p:spTree>
    <p:extLst>
      <p:ext uri="{BB962C8B-B14F-4D97-AF65-F5344CB8AC3E}">
        <p14:creationId xmlns:p14="http://schemas.microsoft.com/office/powerpoint/2010/main" val="374686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Train, </a:t>
            </a:r>
            <a:r>
              <a:rPr lang="en-US" sz="11500" dirty="0" err="1"/>
              <a:t>Tra</a:t>
            </a:r>
            <a:r>
              <a:rPr lang="en-US" sz="11500" dirty="0"/>
              <a:t>-Dev, Dev and Test sets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40E6F7-1DD8-4F04-8F20-253FA2264953}"/>
              </a:ext>
            </a:extLst>
          </p:cNvPr>
          <p:cNvCxnSpPr>
            <a:cxnSpLocks/>
          </p:cNvCxnSpPr>
          <p:nvPr/>
        </p:nvCxnSpPr>
        <p:spPr>
          <a:xfrm flipH="1">
            <a:off x="9996414" y="3750176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5CC9FA-F5DF-42A4-9B02-646C6C3D901A}"/>
              </a:ext>
            </a:extLst>
          </p:cNvPr>
          <p:cNvCxnSpPr>
            <a:cxnSpLocks/>
          </p:cNvCxnSpPr>
          <p:nvPr/>
        </p:nvCxnSpPr>
        <p:spPr>
          <a:xfrm>
            <a:off x="9996414" y="17302916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EE5B1A-EA35-4D27-9D30-5AF8CDFD7478}"/>
              </a:ext>
            </a:extLst>
          </p:cNvPr>
          <p:cNvCxnSpPr>
            <a:cxnSpLocks/>
          </p:cNvCxnSpPr>
          <p:nvPr/>
        </p:nvCxnSpPr>
        <p:spPr>
          <a:xfrm>
            <a:off x="10165586" y="5745916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B24BE03-3C48-4EE1-A2D1-0D12A47EF0EE}"/>
              </a:ext>
            </a:extLst>
          </p:cNvPr>
          <p:cNvSpPr/>
          <p:nvPr/>
        </p:nvSpPr>
        <p:spPr bwMode="auto">
          <a:xfrm>
            <a:off x="10072614" y="7880200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9334B-9A6C-4883-B20C-BC67324CDE7B}"/>
              </a:ext>
            </a:extLst>
          </p:cNvPr>
          <p:cNvSpPr txBox="1"/>
          <p:nvPr/>
        </p:nvSpPr>
        <p:spPr>
          <a:xfrm>
            <a:off x="16012021" y="17576293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D64624-AC67-4ADF-B4B7-C63ED35E97A9}"/>
              </a:ext>
            </a:extLst>
          </p:cNvPr>
          <p:cNvSpPr txBox="1"/>
          <p:nvPr/>
        </p:nvSpPr>
        <p:spPr>
          <a:xfrm>
            <a:off x="6759706" y="11574222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BF5BBF-F896-492B-AC6B-8EAB83B4DB71}"/>
              </a:ext>
            </a:extLst>
          </p:cNvPr>
          <p:cNvSpPr txBox="1"/>
          <p:nvPr/>
        </p:nvSpPr>
        <p:spPr>
          <a:xfrm>
            <a:off x="24499814" y="7351728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B569EA6-7E26-4493-8528-7AA2DB1BFB6F}"/>
              </a:ext>
            </a:extLst>
          </p:cNvPr>
          <p:cNvCxnSpPr>
            <a:cxnSpLocks/>
          </p:cNvCxnSpPr>
          <p:nvPr/>
        </p:nvCxnSpPr>
        <p:spPr>
          <a:xfrm>
            <a:off x="23890214" y="7880200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8833C04-0B11-4BEE-8922-F9ABC1418FFA}"/>
              </a:ext>
            </a:extLst>
          </p:cNvPr>
          <p:cNvSpPr txBox="1"/>
          <p:nvPr/>
        </p:nvSpPr>
        <p:spPr>
          <a:xfrm>
            <a:off x="21189429" y="8121777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Variance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A2976-BBE3-4F38-8C06-1D79F71749E9}"/>
              </a:ext>
            </a:extLst>
          </p:cNvPr>
          <p:cNvCxnSpPr>
            <a:cxnSpLocks/>
          </p:cNvCxnSpPr>
          <p:nvPr/>
        </p:nvCxnSpPr>
        <p:spPr>
          <a:xfrm>
            <a:off x="23890214" y="5745916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798B83-871C-4B17-8052-2F32014FFD9E}"/>
              </a:ext>
            </a:extLst>
          </p:cNvPr>
          <p:cNvSpPr txBox="1"/>
          <p:nvPr/>
        </p:nvSpPr>
        <p:spPr>
          <a:xfrm>
            <a:off x="22235021" y="6479485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Bias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1B1ADD-0DE9-4A25-82B6-51956F438240}"/>
              </a:ext>
            </a:extLst>
          </p:cNvPr>
          <p:cNvSpPr txBox="1"/>
          <p:nvPr/>
        </p:nvSpPr>
        <p:spPr>
          <a:xfrm>
            <a:off x="24499814" y="5355987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17560EF-5C82-4B6A-A1E3-FB0AFAB8FD44}"/>
              </a:ext>
            </a:extLst>
          </p:cNvPr>
          <p:cNvSpPr/>
          <p:nvPr/>
        </p:nvSpPr>
        <p:spPr bwMode="auto">
          <a:xfrm>
            <a:off x="9945614" y="9046667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CF4374-11BC-44C8-863A-1E6C8F51D449}"/>
              </a:ext>
            </a:extLst>
          </p:cNvPr>
          <p:cNvSpPr txBox="1"/>
          <p:nvPr/>
        </p:nvSpPr>
        <p:spPr>
          <a:xfrm>
            <a:off x="24499814" y="8656738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TraDev</a:t>
            </a:r>
            <a:r>
              <a:rPr lang="en-US" dirty="0"/>
              <a:t> accuracy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65358F1-44A3-4549-9C76-F5F91B5215CC}"/>
              </a:ext>
            </a:extLst>
          </p:cNvPr>
          <p:cNvSpPr/>
          <p:nvPr/>
        </p:nvSpPr>
        <p:spPr bwMode="auto">
          <a:xfrm>
            <a:off x="9996414" y="10579122"/>
            <a:ext cx="14147800" cy="66452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3704AC0-BB80-4210-B31F-4E95BED57854}"/>
              </a:ext>
            </a:extLst>
          </p:cNvPr>
          <p:cNvSpPr/>
          <p:nvPr/>
        </p:nvSpPr>
        <p:spPr bwMode="auto">
          <a:xfrm>
            <a:off x="9971014" y="12008716"/>
            <a:ext cx="14147800" cy="5268020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ln w="152400"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BAF3F7-4F65-46A7-9D92-E40DB7A498CF}"/>
              </a:ext>
            </a:extLst>
          </p:cNvPr>
          <p:cNvCxnSpPr>
            <a:cxnSpLocks/>
          </p:cNvCxnSpPr>
          <p:nvPr/>
        </p:nvCxnSpPr>
        <p:spPr>
          <a:xfrm>
            <a:off x="23890214" y="9092473"/>
            <a:ext cx="0" cy="148664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E8C92BD-7EF0-42AA-B985-78D992109912}"/>
              </a:ext>
            </a:extLst>
          </p:cNvPr>
          <p:cNvSpPr txBox="1"/>
          <p:nvPr/>
        </p:nvSpPr>
        <p:spPr>
          <a:xfrm>
            <a:off x="19440118" y="9424181"/>
            <a:ext cx="4450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Data mismatch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0CC1DA-398A-42BA-BBD0-677F35AE722E}"/>
              </a:ext>
            </a:extLst>
          </p:cNvPr>
          <p:cNvCxnSpPr>
            <a:cxnSpLocks/>
          </p:cNvCxnSpPr>
          <p:nvPr/>
        </p:nvCxnSpPr>
        <p:spPr>
          <a:xfrm>
            <a:off x="23890214" y="10668660"/>
            <a:ext cx="0" cy="134005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20C02BA-FBAC-4BCA-8C46-DCA782C9CAF8}"/>
              </a:ext>
            </a:extLst>
          </p:cNvPr>
          <p:cNvSpPr txBox="1"/>
          <p:nvPr/>
        </p:nvSpPr>
        <p:spPr>
          <a:xfrm>
            <a:off x="18525718" y="11022028"/>
            <a:ext cx="5059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Dev set overfitting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FFE6BF-2A4D-4EB5-8C1F-6EC93FE61A7B}"/>
              </a:ext>
            </a:extLst>
          </p:cNvPr>
          <p:cNvSpPr txBox="1"/>
          <p:nvPr/>
        </p:nvSpPr>
        <p:spPr>
          <a:xfrm>
            <a:off x="24607814" y="10156392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4AD7F7-1CEB-4B36-B230-76ACDB2730ED}"/>
              </a:ext>
            </a:extLst>
          </p:cNvPr>
          <p:cNvSpPr txBox="1"/>
          <p:nvPr/>
        </p:nvSpPr>
        <p:spPr>
          <a:xfrm>
            <a:off x="24607814" y="11574222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accuracy</a:t>
            </a:r>
          </a:p>
        </p:txBody>
      </p:sp>
    </p:spTree>
    <p:extLst>
      <p:ext uri="{BB962C8B-B14F-4D97-AF65-F5344CB8AC3E}">
        <p14:creationId xmlns:p14="http://schemas.microsoft.com/office/powerpoint/2010/main" val="99227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Spot problems : Error 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077C40-9855-4000-BF58-681B8C31A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795" y="7903993"/>
            <a:ext cx="6107482" cy="8143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4750465" y="3671827"/>
            <a:ext cx="28188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Error analysis : exam the incorrect/less-perfect samples in Dev set to spot the problems</a:t>
            </a:r>
          </a:p>
        </p:txBody>
      </p:sp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A10E8929-7157-4605-BD7F-151521F0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057" y="6428742"/>
            <a:ext cx="4800600" cy="360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B118AB-EF89-4210-A836-F5DB24BA5100}"/>
              </a:ext>
            </a:extLst>
          </p:cNvPr>
          <p:cNvSpPr txBox="1"/>
          <p:nvPr/>
        </p:nvSpPr>
        <p:spPr>
          <a:xfrm>
            <a:off x="6219795" y="16344573"/>
            <a:ext cx="5006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sample in Train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758DF-A438-4F0A-8DB3-5CF01CF93C1B}"/>
              </a:ext>
            </a:extLst>
          </p:cNvPr>
          <p:cNvSpPr txBox="1"/>
          <p:nvPr/>
        </p:nvSpPr>
        <p:spPr>
          <a:xfrm>
            <a:off x="22313234" y="7767302"/>
            <a:ext cx="639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too dark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DDBA84-A7C9-4FA2-8504-C62F016B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705" y="10535467"/>
            <a:ext cx="3248025" cy="3619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8FCBDB-5357-40ED-A14F-0FF76DD4C215}"/>
              </a:ext>
            </a:extLst>
          </p:cNvPr>
          <p:cNvSpPr txBox="1"/>
          <p:nvPr/>
        </p:nvSpPr>
        <p:spPr>
          <a:xfrm>
            <a:off x="22507877" y="11421887"/>
            <a:ext cx="639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image view</a:t>
            </a:r>
          </a:p>
        </p:txBody>
      </p:sp>
      <p:pic>
        <p:nvPicPr>
          <p:cNvPr id="13" name="Picture 12" descr="A picture containing reptile, close&#10;&#10;Description automatically generated">
            <a:extLst>
              <a:ext uri="{FF2B5EF4-FFF2-40B4-BE49-F238E27FC236}">
                <a16:creationId xmlns:a16="http://schemas.microsoft.com/office/drawing/2014/main" id="{6A2B785C-493B-4437-997D-BAA18FE45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1404" y="14561811"/>
            <a:ext cx="2714625" cy="3619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FA48F2-7A42-497F-83FB-947602800320}"/>
              </a:ext>
            </a:extLst>
          </p:cNvPr>
          <p:cNvSpPr txBox="1"/>
          <p:nvPr/>
        </p:nvSpPr>
        <p:spPr>
          <a:xfrm>
            <a:off x="22507877" y="15735389"/>
            <a:ext cx="6398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flipped and with different contrast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9C9B0-71C2-4E39-A306-D9099919B961}"/>
              </a:ext>
            </a:extLst>
          </p:cNvPr>
          <p:cNvSpPr txBox="1"/>
          <p:nvPr/>
        </p:nvSpPr>
        <p:spPr>
          <a:xfrm>
            <a:off x="30081885" y="7821483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2BA986-D469-4677-9CF7-10373807C68E}"/>
              </a:ext>
            </a:extLst>
          </p:cNvPr>
          <p:cNvSpPr txBox="1"/>
          <p:nvPr/>
        </p:nvSpPr>
        <p:spPr>
          <a:xfrm>
            <a:off x="30081885" y="11367523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1404E-1982-4D4E-BF28-B0DAB65BB440}"/>
              </a:ext>
            </a:extLst>
          </p:cNvPr>
          <p:cNvSpPr txBox="1"/>
          <p:nvPr/>
        </p:nvSpPr>
        <p:spPr>
          <a:xfrm>
            <a:off x="30081885" y="15909896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228738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15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Spot problems : Error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15032-04B4-46B2-8B1F-F2A1D7908ABB}"/>
              </a:ext>
            </a:extLst>
          </p:cNvPr>
          <p:cNvSpPr txBox="1"/>
          <p:nvPr/>
        </p:nvSpPr>
        <p:spPr>
          <a:xfrm>
            <a:off x="5268897" y="3948735"/>
            <a:ext cx="28188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analysis : exam the incorrect/less-perfect samples in Dev set to spot the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A10E8929-7157-4605-BD7F-151521F0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57" y="6679990"/>
            <a:ext cx="4800600" cy="360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DDBA84-A7C9-4FA2-8504-C62F016B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05" y="10786715"/>
            <a:ext cx="3248025" cy="3619500"/>
          </a:xfrm>
          <a:prstGeom prst="rect">
            <a:avLst/>
          </a:prstGeom>
        </p:spPr>
      </p:pic>
      <p:pic>
        <p:nvPicPr>
          <p:cNvPr id="13" name="Picture 12" descr="A picture containing reptile, close&#10;&#10;Description automatically generated">
            <a:extLst>
              <a:ext uri="{FF2B5EF4-FFF2-40B4-BE49-F238E27FC236}">
                <a16:creationId xmlns:a16="http://schemas.microsoft.com/office/drawing/2014/main" id="{6A2B785C-493B-4437-997D-BAA18FE45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04" y="14813059"/>
            <a:ext cx="2714625" cy="3619500"/>
          </a:xfrm>
          <a:prstGeom prst="rect">
            <a:avLst/>
          </a:prstGeom>
        </p:spPr>
      </p:pic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477FBB9-AB5C-4841-AA2C-F1138D172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349733"/>
              </p:ext>
            </p:extLst>
          </p:nvPr>
        </p:nvGraphicFramePr>
        <p:xfrm>
          <a:off x="10054851" y="8897390"/>
          <a:ext cx="24384000" cy="69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369503025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844035482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059068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Remedies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86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is too dark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pre-processing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20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New image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Acquire more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7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Image is flipped and with different 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data augmentation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46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4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Iterate error analysis with training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AAC8D64-E9AF-40A1-BCB5-6831A9F3E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969778"/>
              </p:ext>
            </p:extLst>
          </p:nvPr>
        </p:nvGraphicFramePr>
        <p:xfrm>
          <a:off x="1930396" y="6257418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2C9B952-3749-474B-8EEC-0CF87806F435}"/>
              </a:ext>
            </a:extLst>
          </p:cNvPr>
          <p:cNvCxnSpPr/>
          <p:nvPr/>
        </p:nvCxnSpPr>
        <p:spPr>
          <a:xfrm>
            <a:off x="7609840" y="7103238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36BD9F-5B26-48E1-9743-1569C3970EC1}"/>
              </a:ext>
            </a:extLst>
          </p:cNvPr>
          <p:cNvSpPr txBox="1"/>
          <p:nvPr/>
        </p:nvSpPr>
        <p:spPr>
          <a:xfrm>
            <a:off x="9850120" y="7135444"/>
            <a:ext cx="14813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 for first findings: add data pre-processing, data augmentation, add new data</a:t>
            </a:r>
          </a:p>
        </p:txBody>
      </p:sp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1D21CDD9-1BEA-4DBA-94DC-40126E75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124532"/>
              </p:ext>
            </p:extLst>
          </p:nvPr>
        </p:nvGraphicFramePr>
        <p:xfrm>
          <a:off x="11496040" y="8939658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4A0236-3A39-4AE7-B3CF-4361D22D17D4}"/>
              </a:ext>
            </a:extLst>
          </p:cNvPr>
          <p:cNvCxnSpPr/>
          <p:nvPr/>
        </p:nvCxnSpPr>
        <p:spPr>
          <a:xfrm>
            <a:off x="17175484" y="9617838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F6902C-A865-4F40-A1CD-BB48B7CA9666}"/>
              </a:ext>
            </a:extLst>
          </p:cNvPr>
          <p:cNvSpPr txBox="1"/>
          <p:nvPr/>
        </p:nvSpPr>
        <p:spPr>
          <a:xfrm>
            <a:off x="19415764" y="8939658"/>
            <a:ext cx="4686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model depth + L2 Reg</a:t>
            </a:r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BCDB9933-21F6-4F8C-95B7-726B992AA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622145"/>
              </p:ext>
            </p:extLst>
          </p:nvPr>
        </p:nvGraphicFramePr>
        <p:xfrm>
          <a:off x="21061684" y="11524981"/>
          <a:ext cx="56794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84">
                  <a:extLst>
                    <a:ext uri="{9D8B030D-6E8A-4147-A177-3AD203B41FA5}">
                      <a16:colId xmlns:a16="http://schemas.microsoft.com/office/drawing/2014/main" val="34426744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75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/>
                        <a:t>Dev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/>
                        <a:t>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0949"/>
                  </a:ext>
                </a:extLst>
              </a:tr>
            </a:tbl>
          </a:graphicData>
        </a:graphic>
      </p:graphicFrame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BC66CC9-0568-479A-A66C-21A121D87307}"/>
              </a:ext>
            </a:extLst>
          </p:cNvPr>
          <p:cNvCxnSpPr/>
          <p:nvPr/>
        </p:nvCxnSpPr>
        <p:spPr>
          <a:xfrm>
            <a:off x="26741128" y="12394854"/>
            <a:ext cx="3886200" cy="2514600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7ED894-B0EE-409A-BCDB-9DF2715C7266}"/>
              </a:ext>
            </a:extLst>
          </p:cNvPr>
          <p:cNvSpPr txBox="1"/>
          <p:nvPr/>
        </p:nvSpPr>
        <p:spPr>
          <a:xfrm>
            <a:off x="28981408" y="12427060"/>
            <a:ext cx="468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error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33BF42-32B8-49F6-8812-1F08BC5E9DA7}"/>
              </a:ext>
            </a:extLst>
          </p:cNvPr>
          <p:cNvSpPr txBox="1"/>
          <p:nvPr/>
        </p:nvSpPr>
        <p:spPr>
          <a:xfrm>
            <a:off x="2682244" y="13781476"/>
            <a:ext cx="237667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Human-level-performance: ~ 100% detection rate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Iterative process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The key for deep learning is to decide what to do at each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B4ADF-EF93-4504-BFBB-B93BE9861CE2}"/>
              </a:ext>
            </a:extLst>
          </p:cNvPr>
          <p:cNvSpPr txBox="1"/>
          <p:nvPr/>
        </p:nvSpPr>
        <p:spPr>
          <a:xfrm>
            <a:off x="30715215" y="14232790"/>
            <a:ext cx="62265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  <a:p>
            <a:endParaRPr lang="en-US" dirty="0"/>
          </a:p>
          <a:p>
            <a:r>
              <a:rPr lang="en-US" dirty="0"/>
              <a:t>Until meet the performance requirement</a:t>
            </a:r>
          </a:p>
        </p:txBody>
      </p:sp>
    </p:spTree>
    <p:extLst>
      <p:ext uri="{BB962C8B-B14F-4D97-AF65-F5344CB8AC3E}">
        <p14:creationId xmlns:p14="http://schemas.microsoft.com/office/powerpoint/2010/main" val="19298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Speedup the error analysis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400514E-C33A-46E5-B130-6D34DA9B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127" y="6559076"/>
            <a:ext cx="2922227" cy="3662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C7C461-4E58-4BEE-A75D-B8086675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392" y="9235440"/>
            <a:ext cx="2751125" cy="36627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117FB4-9693-40F9-ABB0-3FB4E07E9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7359" y="8702240"/>
            <a:ext cx="2751125" cy="36627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E026C1-C2A8-4141-88BA-3041C381F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6311" y="6095233"/>
            <a:ext cx="4014551" cy="5352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40B412-D9A0-4D4D-9F7F-0D413B48F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88667" y="8499912"/>
            <a:ext cx="2747055" cy="36627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BB03DD-2F3D-4EE8-91F4-B8486AF9BF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7306" y="7406640"/>
            <a:ext cx="2747055" cy="36627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9CBD0C-1FCE-422E-A10A-5A32DA68F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5395" y="6907661"/>
            <a:ext cx="4014551" cy="53527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6B306A-7F3E-45A5-9CFC-ADC400A822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3795" y="6492021"/>
            <a:ext cx="4014551" cy="535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D86380-026F-4602-BD11-697B5E2CF0D1}"/>
              </a:ext>
            </a:extLst>
          </p:cNvPr>
          <p:cNvSpPr txBox="1"/>
          <p:nvPr/>
        </p:nvSpPr>
        <p:spPr>
          <a:xfrm>
            <a:off x="7828547" y="13677192"/>
            <a:ext cx="7613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Eyeball set: a portion of dev set to check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78ED21-F179-4119-920E-5E4873674C19}"/>
              </a:ext>
            </a:extLst>
          </p:cNvPr>
          <p:cNvSpPr txBox="1"/>
          <p:nvPr/>
        </p:nvSpPr>
        <p:spPr>
          <a:xfrm>
            <a:off x="20829039" y="13402019"/>
            <a:ext cx="7613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Blackbox set: a portion of dev set to apply model, but not exam for error</a:t>
            </a:r>
          </a:p>
        </p:txBody>
      </p:sp>
    </p:spTree>
    <p:extLst>
      <p:ext uri="{BB962C8B-B14F-4D97-AF65-F5344CB8AC3E}">
        <p14:creationId xmlns:p14="http://schemas.microsoft.com/office/powerpoint/2010/main" val="193139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1F5B0C24-43AB-4760-AC5A-74BD343FA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74" y="8308558"/>
            <a:ext cx="9925625" cy="66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Active selection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97A303-121F-4756-A21C-795DDAE83381}"/>
              </a:ext>
            </a:extLst>
          </p:cNvPr>
          <p:cNvSpPr/>
          <p:nvPr/>
        </p:nvSpPr>
        <p:spPr bwMode="auto">
          <a:xfrm>
            <a:off x="3290725" y="7997655"/>
            <a:ext cx="12875366" cy="3345365"/>
          </a:xfrm>
          <a:prstGeom prst="rect">
            <a:avLst/>
          </a:prstGeom>
          <a:solidFill>
            <a:srgbClr val="990000">
              <a:alpha val="4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16A825-D1D3-4479-BBBD-050A0BF2ED7B}"/>
              </a:ext>
            </a:extLst>
          </p:cNvPr>
          <p:cNvSpPr/>
          <p:nvPr/>
        </p:nvSpPr>
        <p:spPr bwMode="auto">
          <a:xfrm>
            <a:off x="3269803" y="11456478"/>
            <a:ext cx="12875366" cy="3345365"/>
          </a:xfrm>
          <a:prstGeom prst="rect">
            <a:avLst/>
          </a:prstGeom>
          <a:solidFill>
            <a:schemeClr val="accent1">
              <a:lumMod val="60000"/>
              <a:lumOff val="40000"/>
              <a:alpha val="4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B8325F-838D-4E71-A486-39C186ADF1FD}"/>
              </a:ext>
            </a:extLst>
          </p:cNvPr>
          <p:cNvCxnSpPr/>
          <p:nvPr/>
        </p:nvCxnSpPr>
        <p:spPr>
          <a:xfrm>
            <a:off x="3269803" y="10287000"/>
            <a:ext cx="12875366" cy="0"/>
          </a:xfrm>
          <a:prstGeom prst="line">
            <a:avLst/>
          </a:prstGeom>
          <a:ln w="177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F3C39D-9C6F-4407-8E95-A9EFA29E6279}"/>
              </a:ext>
            </a:extLst>
          </p:cNvPr>
          <p:cNvCxnSpPr/>
          <p:nvPr/>
        </p:nvCxnSpPr>
        <p:spPr>
          <a:xfrm>
            <a:off x="3290725" y="12412980"/>
            <a:ext cx="12875366" cy="0"/>
          </a:xfrm>
          <a:prstGeom prst="line">
            <a:avLst/>
          </a:prstGeom>
          <a:ln w="177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6483BBD-B408-47D6-94BF-14EA7DCE6529}"/>
              </a:ext>
            </a:extLst>
          </p:cNvPr>
          <p:cNvSpPr/>
          <p:nvPr/>
        </p:nvSpPr>
        <p:spPr bwMode="auto">
          <a:xfrm>
            <a:off x="7085293" y="10509516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9D4DE1-3E72-43C6-8464-AE27AEB7B517}"/>
              </a:ext>
            </a:extLst>
          </p:cNvPr>
          <p:cNvSpPr/>
          <p:nvPr/>
        </p:nvSpPr>
        <p:spPr bwMode="auto">
          <a:xfrm>
            <a:off x="7534873" y="1079335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49C6501-701E-4FE4-B912-1B34ED7ED34B}"/>
              </a:ext>
            </a:extLst>
          </p:cNvPr>
          <p:cNvSpPr/>
          <p:nvPr/>
        </p:nvSpPr>
        <p:spPr bwMode="auto">
          <a:xfrm>
            <a:off x="6997663" y="11728900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63875D3-A90F-46DA-B475-C71F8EAC14E5}"/>
              </a:ext>
            </a:extLst>
          </p:cNvPr>
          <p:cNvSpPr/>
          <p:nvPr/>
        </p:nvSpPr>
        <p:spPr bwMode="auto">
          <a:xfrm>
            <a:off x="9238524" y="11364745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03C240-AD67-48BA-A3ED-941839F68547}"/>
              </a:ext>
            </a:extLst>
          </p:cNvPr>
          <p:cNvSpPr/>
          <p:nvPr/>
        </p:nvSpPr>
        <p:spPr bwMode="auto">
          <a:xfrm>
            <a:off x="9149781" y="10499702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7FF624-BDCD-43E1-B249-49547E2C1BFD}"/>
              </a:ext>
            </a:extLst>
          </p:cNvPr>
          <p:cNvSpPr/>
          <p:nvPr/>
        </p:nvSpPr>
        <p:spPr bwMode="auto">
          <a:xfrm>
            <a:off x="9238524" y="1086078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768182-4A84-4ECB-BA93-CB140FE6A7B0}"/>
              </a:ext>
            </a:extLst>
          </p:cNvPr>
          <p:cNvSpPr/>
          <p:nvPr/>
        </p:nvSpPr>
        <p:spPr bwMode="auto">
          <a:xfrm>
            <a:off x="9387114" y="11817288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CD3E841-93EF-4F77-AA03-4E021C89F8DF}"/>
              </a:ext>
            </a:extLst>
          </p:cNvPr>
          <p:cNvSpPr/>
          <p:nvPr/>
        </p:nvSpPr>
        <p:spPr bwMode="auto">
          <a:xfrm>
            <a:off x="9446869" y="1184376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E8B7273-E08B-4C18-B51A-2F59C0FEE88D}"/>
              </a:ext>
            </a:extLst>
          </p:cNvPr>
          <p:cNvSpPr/>
          <p:nvPr/>
        </p:nvSpPr>
        <p:spPr bwMode="auto">
          <a:xfrm>
            <a:off x="8209418" y="1062695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32C5860-33F8-40CE-BE5C-7F1D24D3D002}"/>
              </a:ext>
            </a:extLst>
          </p:cNvPr>
          <p:cNvSpPr/>
          <p:nvPr/>
        </p:nvSpPr>
        <p:spPr bwMode="auto">
          <a:xfrm>
            <a:off x="8123578" y="11749859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8796D3-6F6B-483B-8F17-D94A63055590}"/>
              </a:ext>
            </a:extLst>
          </p:cNvPr>
          <p:cNvSpPr/>
          <p:nvPr/>
        </p:nvSpPr>
        <p:spPr bwMode="auto">
          <a:xfrm>
            <a:off x="9958947" y="10762584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F076F23-318D-44FF-B071-402101A54543}"/>
              </a:ext>
            </a:extLst>
          </p:cNvPr>
          <p:cNvSpPr/>
          <p:nvPr/>
        </p:nvSpPr>
        <p:spPr bwMode="auto">
          <a:xfrm>
            <a:off x="9994206" y="11795286"/>
            <a:ext cx="297180" cy="262882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13961BD-C4F8-4EAC-86FF-E9F461199085}"/>
              </a:ext>
            </a:extLst>
          </p:cNvPr>
          <p:cNvSpPr/>
          <p:nvPr/>
        </p:nvSpPr>
        <p:spPr bwMode="auto">
          <a:xfrm>
            <a:off x="11235632" y="10596861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24848FA-AD66-4B08-BD8E-D4CEE71826F3}"/>
              </a:ext>
            </a:extLst>
          </p:cNvPr>
          <p:cNvSpPr/>
          <p:nvPr/>
        </p:nvSpPr>
        <p:spPr bwMode="auto">
          <a:xfrm>
            <a:off x="10861985" y="11136867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A21118A-3EBC-4B23-845B-A7EDA550A4D4}"/>
              </a:ext>
            </a:extLst>
          </p:cNvPr>
          <p:cNvSpPr/>
          <p:nvPr/>
        </p:nvSpPr>
        <p:spPr bwMode="auto">
          <a:xfrm>
            <a:off x="11148002" y="11816245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A80A8D-4615-4558-AD1E-6C60360836B8}"/>
              </a:ext>
            </a:extLst>
          </p:cNvPr>
          <p:cNvSpPr/>
          <p:nvPr/>
        </p:nvSpPr>
        <p:spPr bwMode="auto">
          <a:xfrm>
            <a:off x="11758471" y="11475918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BF24B3-93C5-4BDF-B1D6-DA98EEBC6617}"/>
              </a:ext>
            </a:extLst>
          </p:cNvPr>
          <p:cNvSpPr/>
          <p:nvPr/>
        </p:nvSpPr>
        <p:spPr bwMode="auto">
          <a:xfrm>
            <a:off x="11800617" y="11038145"/>
            <a:ext cx="297180" cy="26288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F1BAD-974B-4780-B564-ADB8BD406A0C}"/>
              </a:ext>
            </a:extLst>
          </p:cNvPr>
          <p:cNvSpPr txBox="1"/>
          <p:nvPr/>
        </p:nvSpPr>
        <p:spPr>
          <a:xfrm>
            <a:off x="17305183" y="6783100"/>
            <a:ext cx="176250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the model output to pick samples to check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Consider to use different metrics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Combine domain knowledge, e.g. signal-noise-ratio in different imaging protocols, image appearances in different diseases (such as hypertrophic cardiomyopathy)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Automate this process and optimize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1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1906824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7012919" y="5396091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R-R interval, location of S-T wave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 of heart</a:t>
            </a:r>
          </a:p>
        </p:txBody>
      </p:sp>
    </p:spTree>
    <p:extLst>
      <p:ext uri="{BB962C8B-B14F-4D97-AF65-F5344CB8AC3E}">
        <p14:creationId xmlns:p14="http://schemas.microsoft.com/office/powerpoint/2010/main" val="4536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7012919" y="5396091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labeled R-wave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3749040" y="4160520"/>
            <a:ext cx="12795949" cy="13921740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609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7258554" y="13915954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3749040" y="10287000"/>
            <a:ext cx="12795949" cy="7795260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94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b="1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907249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25A73-395B-4F33-BAD9-30A0023B5A98}"/>
              </a:ext>
            </a:extLst>
          </p:cNvPr>
          <p:cNvSpPr/>
          <p:nvPr/>
        </p:nvSpPr>
        <p:spPr bwMode="auto">
          <a:xfrm>
            <a:off x="4069222" y="3840844"/>
            <a:ext cx="12795949" cy="6987347"/>
          </a:xfrm>
          <a:prstGeom prst="rect">
            <a:avLst/>
          </a:prstGeom>
          <a:solidFill>
            <a:schemeClr val="accent3">
              <a:lumMod val="60000"/>
              <a:lumOff val="40000"/>
              <a:alpha val="7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8210F-273D-43C6-B5F4-D072EE26A920}"/>
              </a:ext>
            </a:extLst>
          </p:cNvPr>
          <p:cNvSpPr txBox="1"/>
          <p:nvPr/>
        </p:nvSpPr>
        <p:spPr>
          <a:xfrm>
            <a:off x="17803097" y="5819000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label</a:t>
            </a:r>
          </a:p>
        </p:txBody>
      </p:sp>
    </p:spTree>
    <p:extLst>
      <p:ext uri="{BB962C8B-B14F-4D97-AF65-F5344CB8AC3E}">
        <p14:creationId xmlns:p14="http://schemas.microsoft.com/office/powerpoint/2010/main" val="133277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Error analysis of a complex system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5234760-C35B-4299-AF07-F585E6A27FA1}"/>
              </a:ext>
            </a:extLst>
          </p:cNvPr>
          <p:cNvSpPr/>
          <p:nvPr/>
        </p:nvSpPr>
        <p:spPr bwMode="auto">
          <a:xfrm>
            <a:off x="10467197" y="5905809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69B4-41E1-42BB-AAF3-92EAAD27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5135239"/>
            <a:ext cx="3143250" cy="2590800"/>
          </a:xfrm>
          <a:prstGeom prst="rect">
            <a:avLst/>
          </a:prstGeom>
          <a:solidFill>
            <a:srgbClr val="FF0000">
              <a:alpha val="72000"/>
            </a:srgb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3E35-1408-4F29-B60A-636F13CF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3632" y="10959378"/>
            <a:ext cx="4014551" cy="53527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1F01F0-3BE7-4375-A4E5-2EB81E8745B5}"/>
              </a:ext>
            </a:extLst>
          </p:cNvPr>
          <p:cNvSpPr/>
          <p:nvPr/>
        </p:nvSpPr>
        <p:spPr bwMode="auto">
          <a:xfrm>
            <a:off x="10467197" y="1311091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0D1FD-C92D-42EB-83A6-F65CF5B7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944" y="12340345"/>
            <a:ext cx="3143250" cy="2590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B509FD9-D7D5-4175-8CE9-9D18638A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36" y="5187628"/>
            <a:ext cx="5298370" cy="25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E2174-D95B-411E-9950-2A2CCAF2C263}"/>
              </a:ext>
            </a:extLst>
          </p:cNvPr>
          <p:cNvSpPr txBox="1"/>
          <p:nvPr/>
        </p:nvSpPr>
        <p:spPr>
          <a:xfrm>
            <a:off x="13347557" y="8421918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BEFB5-B8AC-447C-9613-6A51A5187EF3}"/>
              </a:ext>
            </a:extLst>
          </p:cNvPr>
          <p:cNvSpPr txBox="1"/>
          <p:nvPr/>
        </p:nvSpPr>
        <p:spPr>
          <a:xfrm>
            <a:off x="13347557" y="15426002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24B43E-26F9-470B-9FA7-F9201AD7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81" y="8544559"/>
            <a:ext cx="4440182" cy="36597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C190BB-01CD-468B-8890-D96C67D20375}"/>
              </a:ext>
            </a:extLst>
          </p:cNvPr>
          <p:cNvSpPr/>
          <p:nvPr/>
        </p:nvSpPr>
        <p:spPr bwMode="auto">
          <a:xfrm>
            <a:off x="23131637" y="9484155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02B47-EB6A-44DC-B8A4-7C1F42E2CE77}"/>
              </a:ext>
            </a:extLst>
          </p:cNvPr>
          <p:cNvSpPr txBox="1"/>
          <p:nvPr/>
        </p:nvSpPr>
        <p:spPr>
          <a:xfrm>
            <a:off x="25554051" y="9589525"/>
            <a:ext cx="10812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classification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2292441-4415-4223-ACCD-645F5B55F643}"/>
              </a:ext>
            </a:extLst>
          </p:cNvPr>
          <p:cNvSpPr/>
          <p:nvPr/>
        </p:nvSpPr>
        <p:spPr bwMode="auto">
          <a:xfrm rot="1906824">
            <a:off x="16644943" y="7108294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2C9BF-302E-4295-92A3-380019960E0A}"/>
              </a:ext>
            </a:extLst>
          </p:cNvPr>
          <p:cNvSpPr/>
          <p:nvPr/>
        </p:nvSpPr>
        <p:spPr>
          <a:xfrm>
            <a:off x="4713624" y="7866712"/>
            <a:ext cx="2472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https://ecg.utah.edu/lesson/3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F8DB2F-6BC6-4117-ADD7-382C1D33A2C0}"/>
              </a:ext>
            </a:extLst>
          </p:cNvPr>
          <p:cNvSpPr/>
          <p:nvPr/>
        </p:nvSpPr>
        <p:spPr bwMode="auto">
          <a:xfrm rot="20218068">
            <a:off x="16665053" y="12732462"/>
            <a:ext cx="2148840" cy="105156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7FD87-1AB5-4473-81F1-F9C42001BEA6}"/>
              </a:ext>
            </a:extLst>
          </p:cNvPr>
          <p:cNvSpPr txBox="1"/>
          <p:nvPr/>
        </p:nvSpPr>
        <p:spPr>
          <a:xfrm>
            <a:off x="19412955" y="12355756"/>
            <a:ext cx="363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E5698E-F46D-4E29-B126-DE9AD480529E}"/>
              </a:ext>
            </a:extLst>
          </p:cNvPr>
          <p:cNvSpPr txBox="1"/>
          <p:nvPr/>
        </p:nvSpPr>
        <p:spPr>
          <a:xfrm>
            <a:off x="16009538" y="5441745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representation, Nx1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32E444-4E77-4228-8DE7-FA4D4DD7B9B1}"/>
              </a:ext>
            </a:extLst>
          </p:cNvPr>
          <p:cNvSpPr txBox="1"/>
          <p:nvPr/>
        </p:nvSpPr>
        <p:spPr>
          <a:xfrm>
            <a:off x="16255173" y="13961608"/>
            <a:ext cx="1060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Latent representation, Tx1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DFD921-29E4-4205-AC39-5FA8A7D95EA2}"/>
              </a:ext>
            </a:extLst>
          </p:cNvPr>
          <p:cNvSpPr/>
          <p:nvPr/>
        </p:nvSpPr>
        <p:spPr bwMode="auto">
          <a:xfrm>
            <a:off x="11041381" y="3771900"/>
            <a:ext cx="13555980" cy="13098780"/>
          </a:xfrm>
          <a:prstGeom prst="rect">
            <a:avLst/>
          </a:prstGeom>
          <a:solidFill>
            <a:schemeClr val="accent3">
              <a:lumMod val="60000"/>
              <a:lumOff val="40000"/>
              <a:alpha val="43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A4A27-231E-40E7-8DAB-2EEC7E727F44}"/>
              </a:ext>
            </a:extLst>
          </p:cNvPr>
          <p:cNvSpPr txBox="1"/>
          <p:nvPr/>
        </p:nvSpPr>
        <p:spPr>
          <a:xfrm>
            <a:off x="25554051" y="13302344"/>
            <a:ext cx="863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Debug as one big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End-to-end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Harder to isolate bugs</a:t>
            </a:r>
          </a:p>
        </p:txBody>
      </p:sp>
    </p:spTree>
    <p:extLst>
      <p:ext uri="{BB962C8B-B14F-4D97-AF65-F5344CB8AC3E}">
        <p14:creationId xmlns:p14="http://schemas.microsoft.com/office/powerpoint/2010/main" val="356696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b="1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7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 to reduce variation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43200" y="3954780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Standardizing the input data and reducing the variation can help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2BF6C-A394-44BA-B56C-855C3499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6240179"/>
            <a:ext cx="5134456" cy="3850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81C4D-828E-469B-915E-C96DCBCC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548" y="7120447"/>
            <a:ext cx="3381372" cy="2573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9FC21D-1E0A-4800-B65E-9442D304FE45}"/>
              </a:ext>
            </a:extLst>
          </p:cNvPr>
          <p:cNvSpPr txBox="1"/>
          <p:nvPr/>
        </p:nvSpPr>
        <p:spPr>
          <a:xfrm>
            <a:off x="5367332" y="10353422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spatial resolution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946D5-3E73-4E97-BC16-A1B3E9D49E95}"/>
              </a:ext>
            </a:extLst>
          </p:cNvPr>
          <p:cNvSpPr txBox="1"/>
          <p:nvPr/>
        </p:nvSpPr>
        <p:spPr>
          <a:xfrm>
            <a:off x="10344146" y="10262116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spatial resolution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FF1EBED-DB54-43E6-B169-F2E83CF25279}"/>
              </a:ext>
            </a:extLst>
          </p:cNvPr>
          <p:cNvSpPr/>
          <p:nvPr/>
        </p:nvSpPr>
        <p:spPr bwMode="auto">
          <a:xfrm>
            <a:off x="14117959" y="7894147"/>
            <a:ext cx="582930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3B322-2436-4038-8D09-29C8270CA53F}"/>
              </a:ext>
            </a:extLst>
          </p:cNvPr>
          <p:cNvSpPr txBox="1"/>
          <p:nvPr/>
        </p:nvSpPr>
        <p:spPr>
          <a:xfrm>
            <a:off x="14619219" y="8885189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Resample to fixed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5EA064-753F-4206-B25B-863024B47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8071" y="6057032"/>
            <a:ext cx="6090478" cy="45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91AA37-D6DD-4F06-8832-90E7AB48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1050" y="6057032"/>
            <a:ext cx="604826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CEFED7-0F93-4A1B-84BD-F6485AB87B1A}"/>
              </a:ext>
            </a:extLst>
          </p:cNvPr>
          <p:cNvSpPr txBox="1"/>
          <p:nvPr/>
        </p:nvSpPr>
        <p:spPr>
          <a:xfrm>
            <a:off x="22888425" y="11039787"/>
            <a:ext cx="1129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high resolution of 1mm</a:t>
            </a:r>
            <a:r>
              <a:rPr lang="en-US" baseline="30000" dirty="0"/>
              <a:t>2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F44F38-4EE6-4596-ACB5-3D28FD28C887}"/>
              </a:ext>
            </a:extLst>
          </p:cNvPr>
          <p:cNvSpPr/>
          <p:nvPr/>
        </p:nvSpPr>
        <p:spPr bwMode="auto">
          <a:xfrm>
            <a:off x="14117959" y="15032479"/>
            <a:ext cx="582930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09624-74BA-44F2-8F0C-70C622FDB0FA}"/>
              </a:ext>
            </a:extLst>
          </p:cNvPr>
          <p:cNvSpPr txBox="1"/>
          <p:nvPr/>
        </p:nvSpPr>
        <p:spPr>
          <a:xfrm>
            <a:off x="14411327" y="16229261"/>
            <a:ext cx="5242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image windowing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1632C8-838D-4B11-85E7-7CB42C87A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428" y="14208269"/>
            <a:ext cx="3429000" cy="25717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558D49-2F53-4CA8-9FA0-B382E4302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1950" y="14231330"/>
            <a:ext cx="3429000" cy="25717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D1F163-0F55-4CC1-B538-59C758270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1385534" y="14231330"/>
            <a:ext cx="3429000" cy="25717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EC41EFE-DA81-40AE-A15E-8BB807264C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9793" y="13612205"/>
            <a:ext cx="27146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3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 to understand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43200" y="3954780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 the “edge” samples, exclude the corrupted samples and correct wrong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7219B-9658-4532-829C-A932C79C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56" y="6752624"/>
            <a:ext cx="5994057" cy="7992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93AF1-9800-402B-9BA6-AA24561EDFA9}"/>
              </a:ext>
            </a:extLst>
          </p:cNvPr>
          <p:cNvSpPr txBox="1"/>
          <p:nvPr/>
        </p:nvSpPr>
        <p:spPr>
          <a:xfrm>
            <a:off x="4709160" y="15704814"/>
            <a:ext cx="768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 with artifacts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8D708-D75D-4DB5-8A17-8A9BD9FA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918" y="6752624"/>
            <a:ext cx="6847115" cy="8387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124D8-ED99-4F36-871B-DECCF57DF817}"/>
              </a:ext>
            </a:extLst>
          </p:cNvPr>
          <p:cNvSpPr txBox="1"/>
          <p:nvPr/>
        </p:nvSpPr>
        <p:spPr>
          <a:xfrm>
            <a:off x="12408899" y="15879321"/>
            <a:ext cx="768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loss due to devices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5FA3FA-D861-4DF7-B92F-B87B181B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0185" y="7387947"/>
            <a:ext cx="15497175" cy="4095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5B7356-0F42-4802-9281-CCB30CFF91E4}"/>
              </a:ext>
            </a:extLst>
          </p:cNvPr>
          <p:cNvSpPr/>
          <p:nvPr/>
        </p:nvSpPr>
        <p:spPr>
          <a:xfrm>
            <a:off x="21011398" y="16158100"/>
            <a:ext cx="1453474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https://labelerrors.com/</a:t>
            </a:r>
            <a:endParaRPr lang="en-US" dirty="0"/>
          </a:p>
          <a:p>
            <a:r>
              <a:rPr lang="en-US" dirty="0">
                <a:hlinkClick r:id="rId6"/>
              </a:rPr>
              <a:t>https://l7.curtisnorthcutt.com/confident-learning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266890-CBFF-4433-B9BE-D4ADF2C38CFD}"/>
              </a:ext>
            </a:extLst>
          </p:cNvPr>
          <p:cNvSpPr txBox="1"/>
          <p:nvPr/>
        </p:nvSpPr>
        <p:spPr>
          <a:xfrm>
            <a:off x="20756880" y="12001500"/>
            <a:ext cx="14904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 average of 3.4% errors across the 10 benchmark ML datasets</a:t>
            </a:r>
          </a:p>
          <a:p>
            <a:endParaRPr lang="en-US" i="1" dirty="0"/>
          </a:p>
          <a:p>
            <a:r>
              <a:rPr lang="en-US" i="1" dirty="0"/>
              <a:t>Has impact on evaluating different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96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Data pre-processing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66421" y="3885343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different dimension of input data, help optimization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E2C676-7F20-4877-90A3-8F95AEA0C916}"/>
              </a:ext>
            </a:extLst>
          </p:cNvPr>
          <p:cNvCxnSpPr/>
          <p:nvPr/>
        </p:nvCxnSpPr>
        <p:spPr>
          <a:xfrm>
            <a:off x="3206209" y="11959292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31422D-FE1A-4D06-9E06-C35CE271C9F8}"/>
              </a:ext>
            </a:extLst>
          </p:cNvPr>
          <p:cNvCxnSpPr>
            <a:cxnSpLocks/>
          </p:cNvCxnSpPr>
          <p:nvPr/>
        </p:nvCxnSpPr>
        <p:spPr>
          <a:xfrm>
            <a:off x="10595609" y="6480410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17034F-7E87-4514-A3BD-0210813E278B}"/>
              </a:ext>
            </a:extLst>
          </p:cNvPr>
          <p:cNvCxnSpPr/>
          <p:nvPr/>
        </p:nvCxnSpPr>
        <p:spPr>
          <a:xfrm>
            <a:off x="20602669" y="11754908"/>
            <a:ext cx="15310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8DBF7E-29E4-417A-860F-1C11C584BF8A}"/>
              </a:ext>
            </a:extLst>
          </p:cNvPr>
          <p:cNvCxnSpPr>
            <a:cxnSpLocks/>
          </p:cNvCxnSpPr>
          <p:nvPr/>
        </p:nvCxnSpPr>
        <p:spPr>
          <a:xfrm>
            <a:off x="27992069" y="6276026"/>
            <a:ext cx="0" cy="10450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4BC2A-C751-42A0-846A-E34E99C3ECF9}"/>
              </a:ext>
            </a:extLst>
          </p:cNvPr>
          <p:cNvGrpSpPr/>
          <p:nvPr/>
        </p:nvGrpSpPr>
        <p:grpSpPr>
          <a:xfrm rot="8506657">
            <a:off x="10202089" y="8095152"/>
            <a:ext cx="11338560" cy="4383694"/>
            <a:chOff x="4926329" y="9767445"/>
            <a:chExt cx="11338560" cy="43836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CB8C8C-D712-4E80-8258-122B9243EFA2}"/>
                </a:ext>
              </a:extLst>
            </p:cNvPr>
            <p:cNvSpPr/>
            <p:nvPr/>
          </p:nvSpPr>
          <p:spPr bwMode="auto">
            <a:xfrm>
              <a:off x="7818120" y="11067753"/>
              <a:ext cx="5554980" cy="178308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921F38-7784-404C-955D-D253DFFD5D2B}"/>
                </a:ext>
              </a:extLst>
            </p:cNvPr>
            <p:cNvSpPr/>
            <p:nvPr/>
          </p:nvSpPr>
          <p:spPr bwMode="auto">
            <a:xfrm>
              <a:off x="6972300" y="10676364"/>
              <a:ext cx="7429500" cy="245548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1565E8-A858-488E-AEDF-0F08412A13F9}"/>
                </a:ext>
              </a:extLst>
            </p:cNvPr>
            <p:cNvSpPr/>
            <p:nvPr/>
          </p:nvSpPr>
          <p:spPr bwMode="auto">
            <a:xfrm>
              <a:off x="6263453" y="10407893"/>
              <a:ext cx="8664313" cy="3102799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B4441A-BA2E-4E88-A6E9-F0B9B0FCA826}"/>
                </a:ext>
              </a:extLst>
            </p:cNvPr>
            <p:cNvSpPr/>
            <p:nvPr/>
          </p:nvSpPr>
          <p:spPr bwMode="auto">
            <a:xfrm>
              <a:off x="5863496" y="10170787"/>
              <a:ext cx="9647108" cy="357701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E15D81-B6BE-400C-ADF8-521F93AFAF66}"/>
                </a:ext>
              </a:extLst>
            </p:cNvPr>
            <p:cNvSpPr/>
            <p:nvPr/>
          </p:nvSpPr>
          <p:spPr bwMode="auto">
            <a:xfrm>
              <a:off x="4926329" y="9767445"/>
              <a:ext cx="11338560" cy="4383694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5D6D95D-0BB0-4AE5-A13F-6A67ABB62E57}"/>
                </a:ext>
              </a:extLst>
            </p:cNvPr>
            <p:cNvSpPr/>
            <p:nvPr/>
          </p:nvSpPr>
          <p:spPr bwMode="auto">
            <a:xfrm>
              <a:off x="5786202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6C48D40-C1F3-47DE-94D1-301BE1305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9" y="10676364"/>
              <a:ext cx="891540" cy="220044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E19292-1D2F-4C31-85E8-BFD42815B243}"/>
                </a:ext>
              </a:extLst>
            </p:cNvPr>
            <p:cNvCxnSpPr>
              <a:cxnSpLocks/>
            </p:cNvCxnSpPr>
            <p:nvPr/>
          </p:nvCxnSpPr>
          <p:spPr>
            <a:xfrm>
              <a:off x="6772322" y="10767006"/>
              <a:ext cx="548451" cy="185105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2D5046-356A-4740-862E-1655A39FA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767" y="10830648"/>
              <a:ext cx="505353" cy="16809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14A2EB-437C-4538-AE5D-66A3ADADA188}"/>
                </a:ext>
              </a:extLst>
            </p:cNvPr>
            <p:cNvCxnSpPr>
              <a:cxnSpLocks/>
            </p:cNvCxnSpPr>
            <p:nvPr/>
          </p:nvCxnSpPr>
          <p:spPr>
            <a:xfrm>
              <a:off x="7781348" y="10830648"/>
              <a:ext cx="996892" cy="1308725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9B6854-C7A4-4BB3-8D4B-57063A5D6C2D}"/>
                </a:ext>
              </a:extLst>
            </p:cNvPr>
            <p:cNvSpPr/>
            <p:nvPr/>
          </p:nvSpPr>
          <p:spPr bwMode="auto">
            <a:xfrm>
              <a:off x="8388716" y="11416889"/>
              <a:ext cx="4534689" cy="1084805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E81954-D449-40A7-A7A6-41DCDB2D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8240" y="11086756"/>
              <a:ext cx="660381" cy="98453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D1AFB45-D449-4898-BE4D-A7CDB0F3F903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0" y="11179784"/>
              <a:ext cx="1025273" cy="667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B54ADF-44B9-46A2-8DA6-F32AC89B99C0}"/>
              </a:ext>
            </a:extLst>
          </p:cNvPr>
          <p:cNvGrpSpPr/>
          <p:nvPr/>
        </p:nvGrpSpPr>
        <p:grpSpPr>
          <a:xfrm rot="9109642">
            <a:off x="24591832" y="8366360"/>
            <a:ext cx="6686363" cy="6678633"/>
            <a:chOff x="24591832" y="8366360"/>
            <a:chExt cx="6686363" cy="667863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9414B1-E9AB-45F3-B1DD-CE166631DFDF}"/>
                </a:ext>
              </a:extLst>
            </p:cNvPr>
            <p:cNvSpPr/>
            <p:nvPr/>
          </p:nvSpPr>
          <p:spPr bwMode="auto">
            <a:xfrm>
              <a:off x="25157524" y="9422632"/>
              <a:ext cx="5554980" cy="457200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CE2098-1B86-439E-AF06-32040D395C98}"/>
                </a:ext>
              </a:extLst>
            </p:cNvPr>
            <p:cNvSpPr/>
            <p:nvPr/>
          </p:nvSpPr>
          <p:spPr bwMode="auto">
            <a:xfrm>
              <a:off x="26706242" y="10560521"/>
              <a:ext cx="2457544" cy="229031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E04A23C-2EBD-49C7-B31B-24B971490F0C}"/>
                </a:ext>
              </a:extLst>
            </p:cNvPr>
            <p:cNvSpPr/>
            <p:nvPr/>
          </p:nvSpPr>
          <p:spPr bwMode="auto">
            <a:xfrm>
              <a:off x="25934764" y="9837882"/>
              <a:ext cx="4000500" cy="3735590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F1B3F9-3814-4A86-8224-A49DC6083D43}"/>
                </a:ext>
              </a:extLst>
            </p:cNvPr>
            <p:cNvSpPr/>
            <p:nvPr/>
          </p:nvSpPr>
          <p:spPr bwMode="auto">
            <a:xfrm>
              <a:off x="24591832" y="8366360"/>
              <a:ext cx="6686363" cy="6678633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368332AD-8F50-456A-BFCF-2EC246E67BA3}"/>
                </a:ext>
              </a:extLst>
            </p:cNvPr>
            <p:cNvSpPr/>
            <p:nvPr/>
          </p:nvSpPr>
          <p:spPr bwMode="auto">
            <a:xfrm>
              <a:off x="25145860" y="12713672"/>
              <a:ext cx="274320" cy="274320"/>
            </a:xfrm>
            <a:prstGeom prst="flowChartConnector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C0EFADB-3C77-4A52-8217-A4B44BECF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57537" y="12511586"/>
              <a:ext cx="917162" cy="36522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49A901E-BE7B-4ADE-8645-1239D6DCD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6846" y="12120261"/>
              <a:ext cx="624959" cy="486757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E725D34-0498-4BA2-B048-ABD9A2BAD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7169" y="11904106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EC2C538-8D96-4160-A65C-7B184ACA4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36863" y="11698100"/>
              <a:ext cx="783807" cy="2883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B773498-6DCA-43C5-9106-0AC7F47CDCC1}"/>
              </a:ext>
            </a:extLst>
          </p:cNvPr>
          <p:cNvSpPr txBox="1"/>
          <p:nvPr/>
        </p:nvSpPr>
        <p:spPr>
          <a:xfrm>
            <a:off x="6217920" y="16930942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with varying magnitude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4862CB-F688-422D-B800-1F68658FFBB4}"/>
              </a:ext>
            </a:extLst>
          </p:cNvPr>
          <p:cNvSpPr txBox="1"/>
          <p:nvPr/>
        </p:nvSpPr>
        <p:spPr>
          <a:xfrm>
            <a:off x="23414816" y="17045709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scaling and centering</a:t>
            </a:r>
          </a:p>
        </p:txBody>
      </p:sp>
    </p:spTree>
    <p:extLst>
      <p:ext uri="{BB962C8B-B14F-4D97-AF65-F5344CB8AC3E}">
        <p14:creationId xmlns:p14="http://schemas.microsoft.com/office/powerpoint/2010/main" val="4097623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Scale and centering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DDFFF-1235-4FF6-AC88-7CFEA9BA5AF6}"/>
              </a:ext>
            </a:extLst>
          </p:cNvPr>
          <p:cNvSpPr txBox="1"/>
          <p:nvPr/>
        </p:nvSpPr>
        <p:spPr>
          <a:xfrm>
            <a:off x="2766421" y="3885343"/>
            <a:ext cx="278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different dimension of input data, help optimization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0758256-977E-45F3-B917-412DE524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69" y="6521648"/>
            <a:ext cx="12097895" cy="90765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B06165-57A8-4041-9C8B-C1377E0A1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628" y="6521648"/>
            <a:ext cx="12097895" cy="90765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AA85A5-47BA-4E38-8156-ED220FB1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3290" y="6521648"/>
            <a:ext cx="12097895" cy="9076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C92F9-BE30-4CFF-BEA3-55227FA14D8C}"/>
                  </a:ext>
                </a:extLst>
              </p:cNvPr>
              <p:cNvSpPr txBox="1"/>
              <p:nvPr/>
            </p:nvSpPr>
            <p:spPr>
              <a:xfrm>
                <a:off x="5450875" y="15182721"/>
                <a:ext cx="30631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C92F9-BE30-4CFF-BEA3-55227FA14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875" y="15182721"/>
                <a:ext cx="306314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AA01CF-45F3-4660-8568-CA12A0D1CDFB}"/>
                  </a:ext>
                </a:extLst>
              </p:cNvPr>
              <p:cNvSpPr txBox="1"/>
              <p:nvPr/>
            </p:nvSpPr>
            <p:spPr>
              <a:xfrm>
                <a:off x="12934432" y="15182721"/>
                <a:ext cx="95093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AA01CF-45F3-4660-8568-CA12A0D1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432" y="15182721"/>
                <a:ext cx="950933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B13780-6BD7-48A4-9144-C0A1F8A75DEC}"/>
                  </a:ext>
                </a:extLst>
              </p:cNvPr>
              <p:cNvSpPr txBox="1"/>
              <p:nvPr/>
            </p:nvSpPr>
            <p:spPr>
              <a:xfrm>
                <a:off x="25457281" y="15182720"/>
                <a:ext cx="9510231" cy="1752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B13780-6BD7-48A4-9144-C0A1F8A75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281" y="15182720"/>
                <a:ext cx="9510231" cy="1752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6A4A30-9E25-4DB0-ACF1-0969AEDADCFE}"/>
                  </a:ext>
                </a:extLst>
              </p:cNvPr>
              <p:cNvSpPr txBox="1"/>
              <p:nvPr/>
            </p:nvSpPr>
            <p:spPr>
              <a:xfrm>
                <a:off x="7200790" y="16886036"/>
                <a:ext cx="20455408" cy="1345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Another </a:t>
                </a:r>
                <a:r>
                  <a:rPr lang="en-US" dirty="0"/>
                  <a:t>approach often used: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𝑎𝑥𝑖𝑠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𝑎𝑚𝑎𝑥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𝑎𝑥𝑖𝑠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𝑎𝑥𝑖𝑠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6A4A30-9E25-4DB0-ACF1-0969AEDA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90" y="16886036"/>
                <a:ext cx="20455408" cy="1345497"/>
              </a:xfrm>
              <a:prstGeom prst="rect">
                <a:avLst/>
              </a:prstGeom>
              <a:blipFill>
                <a:blip r:embed="rId8"/>
                <a:stretch>
                  <a:fillRect l="-2026" b="-8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665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PCA: Principal Component Analysis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A4CAF-07BF-4190-ACD0-0088A8C2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502" y="6521648"/>
            <a:ext cx="12102453" cy="9079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C4902-A413-4741-B2FE-F5A2D1DD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596" y="6518227"/>
            <a:ext cx="12102453" cy="9079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7D916-8AB4-46D6-8111-5C73B127C1FA}"/>
                  </a:ext>
                </a:extLst>
              </p:cNvPr>
              <p:cNvSpPr txBox="1"/>
              <p:nvPr/>
            </p:nvSpPr>
            <p:spPr>
              <a:xfrm>
                <a:off x="3143167" y="15605061"/>
                <a:ext cx="30631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E7D916-8AB4-46D6-8111-5C73B127C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67" y="15605061"/>
                <a:ext cx="306314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E7DDD-7615-4E29-880B-E5F53528806C}"/>
                  </a:ext>
                </a:extLst>
              </p:cNvPr>
              <p:cNvSpPr txBox="1"/>
              <p:nvPr/>
            </p:nvSpPr>
            <p:spPr>
              <a:xfrm>
                <a:off x="7593301" y="15605061"/>
                <a:ext cx="95093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E7DDD-7615-4E29-880B-E5F535288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301" y="15605061"/>
                <a:ext cx="950933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EC00709-233A-4432-8947-DF65BC363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74"/>
          <a:stretch/>
        </p:blipFill>
        <p:spPr>
          <a:xfrm>
            <a:off x="525780" y="6521647"/>
            <a:ext cx="9790363" cy="9076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8BDE5-45E1-4550-A1E7-D3FD3EEB75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003"/>
          <a:stretch/>
        </p:blipFill>
        <p:spPr>
          <a:xfrm>
            <a:off x="25279409" y="6518227"/>
            <a:ext cx="10770811" cy="9079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22501-2FD6-4423-9658-0330304FBB6C}"/>
                  </a:ext>
                </a:extLst>
              </p:cNvPr>
              <p:cNvSpPr txBox="1"/>
              <p:nvPr/>
            </p:nvSpPr>
            <p:spPr>
              <a:xfrm>
                <a:off x="18276197" y="15564217"/>
                <a:ext cx="863973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𝑙𝑖𝑛𝑎𝑙𝑔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𝑑𝑜𝑡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22501-2FD6-4423-9658-0330304FB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6197" y="15564217"/>
                <a:ext cx="8639736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51F990-1AF7-451A-8CEB-80C3B75BF73F}"/>
                  </a:ext>
                </a:extLst>
              </p:cNvPr>
              <p:cNvSpPr txBox="1"/>
              <p:nvPr/>
            </p:nvSpPr>
            <p:spPr>
              <a:xfrm>
                <a:off x="28539021" y="15566132"/>
                <a:ext cx="64718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𝑠𝑞𝑟𝑡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𝑑𝑖𝑎𝑔𝑜𝑛𝑎𝑙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51F990-1AF7-451A-8CEB-80C3B75BF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021" y="15566132"/>
                <a:ext cx="647183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5B0A5B45-6005-4CFE-83DC-7316C429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720" y="0"/>
            <a:ext cx="36576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50" rIns="0" bIns="2380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diagonal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PCA: Principal Component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2D0B5-7A69-481D-9E1B-9A4727AE1E89}"/>
                  </a:ext>
                </a:extLst>
              </p:cNvPr>
              <p:cNvSpPr txBox="1"/>
              <p:nvPr/>
            </p:nvSpPr>
            <p:spPr>
              <a:xfrm>
                <a:off x="2735623" y="4268005"/>
                <a:ext cx="3844963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2D0B5-7A69-481D-9E1B-9A4727AE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623" y="4268005"/>
                <a:ext cx="3844963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5093591-BAEB-4437-8BB0-B925F8557E54}"/>
              </a:ext>
            </a:extLst>
          </p:cNvPr>
          <p:cNvSpPr txBox="1"/>
          <p:nvPr/>
        </p:nvSpPr>
        <p:spPr>
          <a:xfrm>
            <a:off x="7063740" y="4242748"/>
            <a:ext cx="28323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input dimension D is large, dimension reduction can be performed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9FBC4-44DF-4322-BDC3-1A46351C945F}"/>
                  </a:ext>
                </a:extLst>
              </p:cNvPr>
              <p:cNvSpPr txBox="1"/>
              <p:nvPr/>
            </p:nvSpPr>
            <p:spPr>
              <a:xfrm>
                <a:off x="9342163" y="6624138"/>
                <a:ext cx="14401955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𝑙𝑖𝑛𝑎𝑙𝑔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𝑑𝑜𝑡</m:t>
                          </m:r>
                          <m:d>
                            <m:d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[:,0: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E9FBC4-44DF-4322-BDC3-1A46351C9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63" y="6624138"/>
                <a:ext cx="14401955" cy="2769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A98A-DD63-4600-87B7-6DF487999F78}"/>
                  </a:ext>
                </a:extLst>
              </p:cNvPr>
              <p:cNvSpPr txBox="1"/>
              <p:nvPr/>
            </p:nvSpPr>
            <p:spPr>
              <a:xfrm>
                <a:off x="6580586" y="10958793"/>
                <a:ext cx="210540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Only keep the top K dimension,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can filter out some noise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A98A-DD63-4600-87B7-6DF487999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86" y="10958793"/>
                <a:ext cx="21054060" cy="923330"/>
              </a:xfrm>
              <a:prstGeom prst="rect">
                <a:avLst/>
              </a:prstGeom>
              <a:blipFill>
                <a:blip r:embed="rId4"/>
                <a:stretch>
                  <a:fillRect l="-153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631BE9B-FB44-4A0F-B7E2-71BADB1BD114}"/>
              </a:ext>
            </a:extLst>
          </p:cNvPr>
          <p:cNvSpPr txBox="1"/>
          <p:nvPr/>
        </p:nvSpPr>
        <p:spPr>
          <a:xfrm>
            <a:off x="2282906" y="13418852"/>
            <a:ext cx="33104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steps are also called “Whitening” : </a:t>
            </a:r>
          </a:p>
          <a:p>
            <a:endParaRPr lang="en-US" dirty="0"/>
          </a:p>
          <a:p>
            <a:r>
              <a:rPr lang="en-US" dirty="0"/>
              <a:t>	the covariance matrix of X after applying the eigenvector and divided by sqrt(eigenvalue) becomes 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719553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for data processing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2133A-70DA-4A5F-AED7-5EF0CDAFAAA7}"/>
                  </a:ext>
                </a:extLst>
              </p:cNvPr>
              <p:cNvSpPr txBox="1"/>
              <p:nvPr/>
            </p:nvSpPr>
            <p:spPr>
              <a:xfrm>
                <a:off x="2263140" y="3737247"/>
                <a:ext cx="33718500" cy="15333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For image, often only apply centering and scaling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𝑎𝑚𝑎𝑥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𝑎𝑥𝑖𝑠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𝑎𝑚𝑖𝑛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𝑎𝑥𝑖𝑠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 simply, X=X/</a:t>
                </a:r>
                <a:r>
                  <a:rPr lang="en-US" dirty="0" err="1"/>
                  <a:t>np.max</a:t>
                </a:r>
                <a:r>
                  <a:rPr lang="en-US" dirty="0"/>
                  <a:t>(X) </a:t>
                </a:r>
                <a:r>
                  <a:rPr lang="en-US" dirty="0">
                    <a:sym typeface="Wingdings" panose="05000000000000000000" pitchFamily="2" charset="2"/>
                  </a:rPr>
                  <a:t> scale image to be [0, 1]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For time signal or multi-channel signals, PCA can be useful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Start simple and plot results from every preprocessing steps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>
                  <a:sym typeface="Wingdings" panose="05000000000000000000" pitchFamily="2" charset="2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sym typeface="Wingdings" panose="05000000000000000000" pitchFamily="2" charset="2"/>
                  </a:rPr>
                  <a:t>Including the preprocessing in the regression test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Make sure the inference data go through the identical pre-processing steps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Computing the pre-processing statistics (e.g. dataset mean, eigen vectors, eigen values …) on the training set </a:t>
                </a:r>
                <a:r>
                  <a:rPr lang="en-US" sz="4800" b="1" dirty="0"/>
                  <a:t>ONLY </a:t>
                </a:r>
                <a:r>
                  <a:rPr lang="en-US" sz="4800" dirty="0"/>
                  <a:t>and applying them in inference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Complicated pre-processing can make model more vulnerable to data distribution shift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2133A-70DA-4A5F-AED7-5EF0CDAF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40" y="3737247"/>
                <a:ext cx="33718500" cy="15333172"/>
              </a:xfrm>
              <a:prstGeom prst="rect">
                <a:avLst/>
              </a:prstGeom>
              <a:blipFill>
                <a:blip r:embed="rId2"/>
                <a:stretch>
                  <a:fillRect l="-958" t="-1113" r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38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/>
              <a:t>Model error and training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/>
              <p:nvPr/>
            </p:nvSpPr>
            <p:spPr>
              <a:xfrm>
                <a:off x="3129276" y="4524140"/>
                <a:ext cx="28270204" cy="300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a data set, model error is: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161298-A4FC-46B2-94D9-212A759C7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276" y="4524140"/>
                <a:ext cx="28270204" cy="3006208"/>
              </a:xfrm>
              <a:prstGeom prst="rect">
                <a:avLst/>
              </a:prstGeom>
              <a:blipFill>
                <a:blip r:embed="rId2"/>
                <a:stretch>
                  <a:fillRect l="-1143" t="-5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2AA070CD-15E3-4F02-9D51-A010DC7076F8}"/>
              </a:ext>
            </a:extLst>
          </p:cNvPr>
          <p:cNvSpPr/>
          <p:nvPr/>
        </p:nvSpPr>
        <p:spPr>
          <a:xfrm rot="16200000">
            <a:off x="14089380" y="4967042"/>
            <a:ext cx="990600" cy="59436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277B309-2A83-430F-90AC-F7603150537D}"/>
              </a:ext>
            </a:extLst>
          </p:cNvPr>
          <p:cNvSpPr/>
          <p:nvPr/>
        </p:nvSpPr>
        <p:spPr>
          <a:xfrm rot="16200000">
            <a:off x="23279128" y="3397293"/>
            <a:ext cx="848304" cy="8940800"/>
          </a:xfrm>
          <a:prstGeom prst="leftBrace">
            <a:avLst/>
          </a:prstGeom>
          <a:ln w="730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3D3D0D-07EC-4B84-888C-C4FE84072009}"/>
              </a:ext>
            </a:extLst>
          </p:cNvPr>
          <p:cNvSpPr/>
          <p:nvPr/>
        </p:nvSpPr>
        <p:spPr bwMode="auto">
          <a:xfrm>
            <a:off x="12565380" y="8434140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Bias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C9E43A-8494-4E85-B412-7CC6576D0EF5}"/>
              </a:ext>
            </a:extLst>
          </p:cNvPr>
          <p:cNvSpPr/>
          <p:nvPr/>
        </p:nvSpPr>
        <p:spPr bwMode="auto">
          <a:xfrm>
            <a:off x="21734780" y="8291845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D0F26-55DA-4A70-9B09-3CB21B524399}"/>
              </a:ext>
            </a:extLst>
          </p:cNvPr>
          <p:cNvSpPr/>
          <p:nvPr/>
        </p:nvSpPr>
        <p:spPr bwMode="auto">
          <a:xfrm>
            <a:off x="28942034" y="8291845"/>
            <a:ext cx="3937000" cy="13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Bayes error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A5546-5F75-4079-BE4D-C2523C91F714}"/>
              </a:ext>
            </a:extLst>
          </p:cNvPr>
          <p:cNvCxnSpPr/>
          <p:nvPr/>
        </p:nvCxnSpPr>
        <p:spPr>
          <a:xfrm flipH="1" flipV="1">
            <a:off x="29316680" y="7191637"/>
            <a:ext cx="762000" cy="110020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F66FA2-CB6C-46ED-9336-DE1A0661C0EC}"/>
              </a:ext>
            </a:extLst>
          </p:cNvPr>
          <p:cNvSpPr/>
          <p:nvPr/>
        </p:nvSpPr>
        <p:spPr bwMode="auto">
          <a:xfrm>
            <a:off x="6073140" y="11821687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EAC1B-1B09-4B7E-ACFB-069F8A9B1A58}"/>
              </a:ext>
            </a:extLst>
          </p:cNvPr>
          <p:cNvSpPr/>
          <p:nvPr/>
        </p:nvSpPr>
        <p:spPr bwMode="auto">
          <a:xfrm>
            <a:off x="21186140" y="11821687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1570FF-6BBE-42CF-AD92-41F8F0A46D95}"/>
              </a:ext>
            </a:extLst>
          </p:cNvPr>
          <p:cNvSpPr/>
          <p:nvPr/>
        </p:nvSpPr>
        <p:spPr bwMode="auto">
          <a:xfrm>
            <a:off x="24869140" y="11821687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784B4-C904-4735-9EE9-0EB7791F0189}"/>
              </a:ext>
            </a:extLst>
          </p:cNvPr>
          <p:cNvSpPr txBox="1"/>
          <p:nvPr/>
        </p:nvSpPr>
        <p:spPr>
          <a:xfrm>
            <a:off x="9160510" y="15098922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562B5-04F6-44ED-98E7-EBFB59E8FBEB}"/>
              </a:ext>
            </a:extLst>
          </p:cNvPr>
          <p:cNvSpPr txBox="1"/>
          <p:nvPr/>
        </p:nvSpPr>
        <p:spPr>
          <a:xfrm>
            <a:off x="16717010" y="16485599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1B23F-2131-4146-93C2-1FBEF6E8401C}"/>
              </a:ext>
            </a:extLst>
          </p:cNvPr>
          <p:cNvSpPr txBox="1"/>
          <p:nvPr/>
        </p:nvSpPr>
        <p:spPr>
          <a:xfrm>
            <a:off x="26186130" y="16012144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E27CD8-3D0E-4953-906F-F91FFA660AF4}"/>
              </a:ext>
            </a:extLst>
          </p:cNvPr>
          <p:cNvCxnSpPr>
            <a:stCxn id="17" idx="0"/>
            <a:endCxn id="15" idx="2"/>
          </p:cNvCxnSpPr>
          <p:nvPr/>
        </p:nvCxnSpPr>
        <p:spPr>
          <a:xfrm flipV="1">
            <a:off x="21186140" y="13879087"/>
            <a:ext cx="1841500" cy="260651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C1604-9D0F-494D-B8BB-0AC8CBA49E7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H="1" flipV="1">
            <a:off x="27002740" y="13879087"/>
            <a:ext cx="3652520" cy="213305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99DF66-BE5F-4CBC-A677-3B6F4F313438}"/>
              </a:ext>
            </a:extLst>
          </p:cNvPr>
          <p:cNvCxnSpPr>
            <a:cxnSpLocks/>
            <a:stCxn id="2" idx="0"/>
            <a:endCxn id="13" idx="2"/>
          </p:cNvCxnSpPr>
          <p:nvPr/>
        </p:nvCxnSpPr>
        <p:spPr>
          <a:xfrm flipV="1">
            <a:off x="13629640" y="13879087"/>
            <a:ext cx="0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b="1" dirty="0"/>
              <a:t>Model weight initialization</a:t>
            </a:r>
          </a:p>
          <a:p>
            <a:r>
              <a:rPr lang="en-US" sz="8800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8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/>
              <p:nvPr/>
            </p:nvSpPr>
            <p:spPr>
              <a:xfrm>
                <a:off x="24380883" y="11321697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11321697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/>
              <p:nvPr/>
            </p:nvSpPr>
            <p:spPr>
              <a:xfrm>
                <a:off x="24380883" y="12514958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12514958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24380883" y="6262282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6262282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/>
              <p:nvPr/>
            </p:nvSpPr>
            <p:spPr>
              <a:xfrm>
                <a:off x="24380883" y="7455543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7455543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/>
              <p:nvPr/>
            </p:nvSpPr>
            <p:spPr>
              <a:xfrm>
                <a:off x="24380883" y="8803443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8803443"/>
                <a:ext cx="617758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/>
              <p:nvPr/>
            </p:nvSpPr>
            <p:spPr>
              <a:xfrm>
                <a:off x="24380883" y="9996704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883" y="9996704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F6E4B2-9CA2-40EC-BCEA-7D0E1FF73529}"/>
                  </a:ext>
                </a:extLst>
              </p:cNvPr>
              <p:cNvSpPr/>
              <p:nvPr/>
            </p:nvSpPr>
            <p:spPr>
              <a:xfrm>
                <a:off x="5904012" y="9096253"/>
                <a:ext cx="85632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7F6E4B2-9CA2-40EC-BCEA-7D0E1FF73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012" y="9096253"/>
                <a:ext cx="85632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5C08EC5-840A-4AE5-855F-A52A516DB0F4}"/>
              </a:ext>
            </a:extLst>
          </p:cNvPr>
          <p:cNvGrpSpPr/>
          <p:nvPr/>
        </p:nvGrpSpPr>
        <p:grpSpPr>
          <a:xfrm>
            <a:off x="8496264" y="4466624"/>
            <a:ext cx="2451721" cy="2502330"/>
            <a:chOff x="29684546" y="3672871"/>
            <a:chExt cx="3992137" cy="36397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BE037F2-F5A6-42AF-A3D6-6D38672A8DA3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CD2EA0-BB68-4A29-9A67-A8BB5EC026AF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CC39CC3-14D0-410A-81C1-946E9AFDFDD6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2DA883-F4FA-451D-9481-79E6FF8278F9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3DDE5-B1E9-4C03-9A21-564C579C8538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63717C-4896-406C-8529-FDB5F7A61FE3}"/>
              </a:ext>
            </a:extLst>
          </p:cNvPr>
          <p:cNvCxnSpPr>
            <a:cxnSpLocks/>
          </p:cNvCxnSpPr>
          <p:nvPr/>
        </p:nvCxnSpPr>
        <p:spPr>
          <a:xfrm>
            <a:off x="20226420" y="9474870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F735FD-4436-45A7-9D52-F3570272ECB5}"/>
                  </a:ext>
                </a:extLst>
              </p:cNvPr>
              <p:cNvSpPr/>
              <p:nvPr/>
            </p:nvSpPr>
            <p:spPr>
              <a:xfrm>
                <a:off x="21819171" y="8947217"/>
                <a:ext cx="1490986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F735FD-4436-45A7-9D52-F3570272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9171" y="8947217"/>
                <a:ext cx="1490986" cy="958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58EAC55-9FC3-4C68-9502-A73BF949D76D}"/>
              </a:ext>
            </a:extLst>
          </p:cNvPr>
          <p:cNvGrpSpPr/>
          <p:nvPr/>
        </p:nvGrpSpPr>
        <p:grpSpPr>
          <a:xfrm>
            <a:off x="8496264" y="8277607"/>
            <a:ext cx="2451721" cy="2502330"/>
            <a:chOff x="29684546" y="3672871"/>
            <a:chExt cx="3992137" cy="363976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8DFD2E-55A5-466D-956D-875FD9FB5CB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C10E38-1F19-4046-87FD-E65217F518BA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7A68E4-5B16-4A32-85E4-720D82DDBDDC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1438FF-58C7-4D99-B137-EAF82FF672A0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D25131A-F529-44BF-A4D5-918B729AA7D9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AB37EA-83B7-4B15-8C9B-846D8D1D4CF7}"/>
              </a:ext>
            </a:extLst>
          </p:cNvPr>
          <p:cNvGrpSpPr/>
          <p:nvPr/>
        </p:nvGrpSpPr>
        <p:grpSpPr>
          <a:xfrm>
            <a:off x="8441666" y="12259262"/>
            <a:ext cx="2451721" cy="2502330"/>
            <a:chOff x="29684546" y="3672871"/>
            <a:chExt cx="3992137" cy="36397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3E30F9-FF90-4C13-8FE9-58848CB02C4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CDC952-12B0-489F-959D-74A4754D6687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C1D8B88-E497-4C14-AC1B-DCAE3B6E7B20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F0BCD1-D0E4-4CF4-8F98-7B15726A9293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6197A4-2BD1-449C-A878-5886C425B5D3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3</a:t>
                </a:r>
                <a:r>
                  <a:rPr lang="en-US" i="1" baseline="30000" dirty="0"/>
                  <a:t>[1]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7CF2A-833D-46E4-BB43-8B3E3A1BA149}"/>
              </a:ext>
            </a:extLst>
          </p:cNvPr>
          <p:cNvGrpSpPr/>
          <p:nvPr/>
        </p:nvGrpSpPr>
        <p:grpSpPr>
          <a:xfrm>
            <a:off x="13291288" y="6282722"/>
            <a:ext cx="2451721" cy="2502330"/>
            <a:chOff x="29684546" y="3672871"/>
            <a:chExt cx="3992137" cy="363976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A3FD01-6625-416E-9287-20A4DA5FD71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30336F-CCB0-46B8-B635-EAEB84F7A153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36BE201-593C-422C-8257-F0ECD590055F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2284122-830F-4612-B6C6-FD20F6460B73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F5AEE7-F708-4CF3-BF5E-FE41F78CD79A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[2]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7F41D8-05A5-4630-892B-BE1FD6E69872}"/>
              </a:ext>
            </a:extLst>
          </p:cNvPr>
          <p:cNvGrpSpPr/>
          <p:nvPr/>
        </p:nvGrpSpPr>
        <p:grpSpPr>
          <a:xfrm>
            <a:off x="13224729" y="10264377"/>
            <a:ext cx="2451721" cy="2502330"/>
            <a:chOff x="29684546" y="3672871"/>
            <a:chExt cx="3992137" cy="363976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2AF81B-3399-4352-AE52-026C22B63670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7DDE342-295C-4295-977C-9D403A3C82B3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0EEB3BE-3F92-4246-B422-F4862CBB6473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7D321C-DA17-4E0B-9807-29F5A69998DC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D7C552-2C27-46E6-8348-B506EE5A476F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2</a:t>
                </a:r>
                <a:r>
                  <a:rPr lang="en-US" i="1" baseline="30000" dirty="0"/>
                  <a:t>[2]</a:t>
                </a:r>
                <a:r>
                  <a:rPr lang="en-US" i="1" dirty="0"/>
                  <a:t> 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82182C-6C20-412C-B6A2-360BA09E3832}"/>
              </a:ext>
            </a:extLst>
          </p:cNvPr>
          <p:cNvGrpSpPr/>
          <p:nvPr/>
        </p:nvGrpSpPr>
        <p:grpSpPr>
          <a:xfrm>
            <a:off x="17738147" y="8229358"/>
            <a:ext cx="2451721" cy="2502330"/>
            <a:chOff x="29684546" y="3672871"/>
            <a:chExt cx="3992137" cy="363976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376EDED-35CC-4B42-A3BF-035D72345C2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9262" y="3926536"/>
              <a:ext cx="0" cy="30817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E5D9D25-6976-4450-856B-D59A5ED44FE8}"/>
                </a:ext>
              </a:extLst>
            </p:cNvPr>
            <p:cNvGrpSpPr/>
            <p:nvPr/>
          </p:nvGrpSpPr>
          <p:grpSpPr>
            <a:xfrm>
              <a:off x="29684546" y="3672871"/>
              <a:ext cx="3992137" cy="3639760"/>
              <a:chOff x="8497229" y="9317955"/>
              <a:chExt cx="3992137" cy="363976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6D2CAE-8909-4E75-9B88-91EF3D393489}"/>
                  </a:ext>
                </a:extLst>
              </p:cNvPr>
              <p:cNvSpPr/>
              <p:nvPr/>
            </p:nvSpPr>
            <p:spPr bwMode="auto">
              <a:xfrm>
                <a:off x="8497229" y="9317955"/>
                <a:ext cx="3992137" cy="363976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8C8F5F-B1DC-48A2-A6C2-2764896AFE31}"/>
                  </a:ext>
                </a:extLst>
              </p:cNvPr>
              <p:cNvSpPr txBox="1"/>
              <p:nvPr/>
            </p:nvSpPr>
            <p:spPr>
              <a:xfrm>
                <a:off x="11441464" y="10056058"/>
                <a:ext cx="959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i="1" dirty="0"/>
                  <a:t>f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FF6085-8298-4570-96DA-EA8A7FF69183}"/>
                  </a:ext>
                </a:extLst>
              </p:cNvPr>
              <p:cNvSpPr txBox="1"/>
              <p:nvPr/>
            </p:nvSpPr>
            <p:spPr>
              <a:xfrm>
                <a:off x="8654432" y="10396140"/>
                <a:ext cx="2667995" cy="1343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</a:t>
                </a:r>
                <a:r>
                  <a:rPr lang="en-US" i="1" baseline="-25000" dirty="0"/>
                  <a:t>1</a:t>
                </a:r>
                <a:r>
                  <a:rPr lang="en-US" i="1" baseline="30000" dirty="0"/>
                  <a:t>[3]</a:t>
                </a:r>
                <a:r>
                  <a:rPr lang="en-US" i="1" dirty="0"/>
                  <a:t> </a:t>
                </a:r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C1A1E7-E8F0-40A0-93A3-D94ABBE2E514}"/>
              </a:ext>
            </a:extLst>
          </p:cNvPr>
          <p:cNvCxnSpPr>
            <a:cxnSpLocks/>
          </p:cNvCxnSpPr>
          <p:nvPr/>
        </p:nvCxnSpPr>
        <p:spPr>
          <a:xfrm>
            <a:off x="6760337" y="9557918"/>
            <a:ext cx="1534770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409503-EBE7-4B40-8F60-F098C1FA6727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881814" y="5717789"/>
            <a:ext cx="1614450" cy="330353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6EB672-3C4B-4A83-A5FE-201D65989C11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810645" y="10019583"/>
            <a:ext cx="1631021" cy="349084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C07C23A-EA05-4D96-A873-E28EE3ACDF20}"/>
              </a:ext>
            </a:extLst>
          </p:cNvPr>
          <p:cNvCxnSpPr>
            <a:cxnSpLocks/>
          </p:cNvCxnSpPr>
          <p:nvPr/>
        </p:nvCxnSpPr>
        <p:spPr>
          <a:xfrm>
            <a:off x="10893387" y="5717789"/>
            <a:ext cx="2331342" cy="176784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FEFA27-D1E7-420B-986B-84F17EBE3DB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863402" y="5769423"/>
            <a:ext cx="2720373" cy="4861412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94F730-B4E7-4414-A616-82B854FE40BF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10947985" y="7947303"/>
            <a:ext cx="2439847" cy="158146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6074BF0-237C-4DBB-A0D0-61E62500B29B}"/>
              </a:ext>
            </a:extLst>
          </p:cNvPr>
          <p:cNvCxnSpPr>
            <a:cxnSpLocks/>
          </p:cNvCxnSpPr>
          <p:nvPr/>
        </p:nvCxnSpPr>
        <p:spPr>
          <a:xfrm>
            <a:off x="11080694" y="9501049"/>
            <a:ext cx="2133552" cy="1997087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62D9C2-CCD8-4850-B1D7-BD1144E6212D}"/>
              </a:ext>
            </a:extLst>
          </p:cNvPr>
          <p:cNvCxnSpPr>
            <a:cxnSpLocks/>
          </p:cNvCxnSpPr>
          <p:nvPr/>
        </p:nvCxnSpPr>
        <p:spPr>
          <a:xfrm flipV="1">
            <a:off x="10838789" y="11928958"/>
            <a:ext cx="2482484" cy="142829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3BE0138-4DB3-4546-9128-77B42B7F3D37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10693880" y="8418594"/>
            <a:ext cx="2956454" cy="422450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2F6C3D5-636A-4D04-92DF-165F8756DC0A}"/>
              </a:ext>
            </a:extLst>
          </p:cNvPr>
          <p:cNvCxnSpPr>
            <a:cxnSpLocks/>
          </p:cNvCxnSpPr>
          <p:nvPr/>
        </p:nvCxnSpPr>
        <p:spPr>
          <a:xfrm>
            <a:off x="15724963" y="7784668"/>
            <a:ext cx="2109728" cy="117833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B14552-7286-4F0C-8F4A-FF7E6D8FD6C6}"/>
              </a:ext>
            </a:extLst>
          </p:cNvPr>
          <p:cNvCxnSpPr>
            <a:cxnSpLocks/>
          </p:cNvCxnSpPr>
          <p:nvPr/>
        </p:nvCxnSpPr>
        <p:spPr>
          <a:xfrm flipV="1">
            <a:off x="15621418" y="9982179"/>
            <a:ext cx="2213273" cy="1485114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6C58BC6-2308-48C4-9E89-8E2E13C894D4}"/>
              </a:ext>
            </a:extLst>
          </p:cNvPr>
          <p:cNvSpPr txBox="1"/>
          <p:nvPr/>
        </p:nvSpPr>
        <p:spPr>
          <a:xfrm>
            <a:off x="4720626" y="16921314"/>
            <a:ext cx="230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initialize weights and biases? </a:t>
            </a:r>
          </a:p>
        </p:txBody>
      </p:sp>
    </p:spTree>
    <p:extLst>
      <p:ext uri="{BB962C8B-B14F-4D97-AF65-F5344CB8AC3E}">
        <p14:creationId xmlns:p14="http://schemas.microsoft.com/office/powerpoint/2010/main" val="1417151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/>
              <p:nvPr/>
            </p:nvSpPr>
            <p:spPr>
              <a:xfrm>
                <a:off x="5292783" y="12943096"/>
                <a:ext cx="6810967" cy="958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AF26E0-D086-4268-ABB1-430D5A08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2943096"/>
                <a:ext cx="6810967" cy="958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/>
              <p:nvPr/>
            </p:nvSpPr>
            <p:spPr>
              <a:xfrm>
                <a:off x="5292783" y="14136357"/>
                <a:ext cx="5796202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D4F84B-B1DB-4EC3-B874-7D4683297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4136357"/>
                <a:ext cx="5796202" cy="980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5292783" y="7883681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7883681"/>
                <a:ext cx="6177589" cy="980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/>
              <p:nvPr/>
            </p:nvSpPr>
            <p:spPr>
              <a:xfrm>
                <a:off x="5292783" y="9076942"/>
                <a:ext cx="4480137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F4FF35-2F7D-40E0-9A78-4A564E4F6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9076942"/>
                <a:ext cx="4480137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/>
              <p:nvPr/>
            </p:nvSpPr>
            <p:spPr>
              <a:xfrm>
                <a:off x="5292783" y="10424842"/>
                <a:ext cx="681224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17F8E-2660-4939-A596-12027705D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0424842"/>
                <a:ext cx="6812249" cy="9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/>
              <p:nvPr/>
            </p:nvSpPr>
            <p:spPr>
              <a:xfrm>
                <a:off x="5292783" y="11618103"/>
                <a:ext cx="4480136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DB1236-7C9B-41DD-B485-4A7899F0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3" y="11618103"/>
                <a:ext cx="4480136" cy="980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E6C58BC6-2308-48C4-9E89-8E2E13C894D4}"/>
              </a:ext>
            </a:extLst>
          </p:cNvPr>
          <p:cNvSpPr txBox="1"/>
          <p:nvPr/>
        </p:nvSpPr>
        <p:spPr>
          <a:xfrm>
            <a:off x="2388906" y="3705363"/>
            <a:ext cx="2306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about W=0 and b=0?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/>
              <p:nvPr/>
            </p:nvSpPr>
            <p:spPr>
              <a:xfrm>
                <a:off x="15864840" y="8314105"/>
                <a:ext cx="17853660" cy="6811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will be zero</a:t>
                </a:r>
              </a:p>
              <a:p>
                <a:endParaRPr lang="en-US" dirty="0"/>
              </a:p>
              <a:p>
                <a:r>
                  <a:rPr lang="en-US" dirty="0"/>
                  <a:t>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will be a constant, depending on the non-linear activation function used</a:t>
                </a:r>
              </a:p>
              <a:p>
                <a:endParaRPr lang="en-US" dirty="0"/>
              </a:p>
              <a:p>
                <a:r>
                  <a:rPr lang="en-US" dirty="0"/>
                  <a:t>When performing backprop, then gradient will be zero …</a:t>
                </a:r>
              </a:p>
              <a:p>
                <a:endParaRPr lang="en-US" dirty="0"/>
              </a:p>
              <a:p>
                <a:r>
                  <a:rPr lang="en-US" dirty="0"/>
                  <a:t>So SGD cannot update network parameters …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4840" y="8314105"/>
                <a:ext cx="17853660" cy="6811352"/>
              </a:xfrm>
              <a:prstGeom prst="rect">
                <a:avLst/>
              </a:prstGeom>
              <a:blipFill>
                <a:blip r:embed="rId8"/>
                <a:stretch>
                  <a:fillRect l="-1844" t="-1970" b="-4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483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Need a strategy to give weights some initial values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/>
              <p:nvPr/>
            </p:nvSpPr>
            <p:spPr>
              <a:xfrm>
                <a:off x="6721574" y="5966367"/>
                <a:ext cx="6177589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526D07-9043-477D-8B38-279091CEB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74" y="5966367"/>
                <a:ext cx="6177589" cy="980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C58BC6-2308-48C4-9E89-8E2E13C894D4}"/>
                  </a:ext>
                </a:extLst>
              </p:cNvPr>
              <p:cNvSpPr txBox="1"/>
              <p:nvPr/>
            </p:nvSpPr>
            <p:spPr>
              <a:xfrm>
                <a:off x="2388905" y="3705363"/>
                <a:ext cx="324766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about W=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err="1"/>
                  <a:t>np.random.rand</a:t>
                </a:r>
                <a:r>
                  <a:rPr lang="en-US" dirty="0"/>
                  <a:t>(</a:t>
                </a:r>
                <a:r>
                  <a:rPr lang="en-US" dirty="0" err="1"/>
                  <a:t>input_D</a:t>
                </a:r>
                <a:r>
                  <a:rPr lang="en-US" dirty="0"/>
                  <a:t>, </a:t>
                </a:r>
                <a:r>
                  <a:rPr lang="en-US" dirty="0" err="1"/>
                  <a:t>output_D</a:t>
                </a:r>
                <a:r>
                  <a:rPr lang="en-US" dirty="0"/>
                  <a:t>), zero-mean, gaussian random values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6C58BC6-2308-48C4-9E89-8E2E13C89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05" y="3705363"/>
                <a:ext cx="32476665" cy="923330"/>
              </a:xfrm>
              <a:prstGeom prst="rect">
                <a:avLst/>
              </a:prstGeom>
              <a:blipFill>
                <a:blip r:embed="rId3"/>
                <a:stretch>
                  <a:fillRect l="-1014" t="-18543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/>
              <p:nvPr/>
            </p:nvSpPr>
            <p:spPr>
              <a:xfrm>
                <a:off x="3823702" y="7823682"/>
                <a:ext cx="17853660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3xN matrix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BC2F93-B01C-45B6-A0CF-61074B18F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02" y="7823682"/>
                <a:ext cx="17853660" cy="980846"/>
              </a:xfrm>
              <a:prstGeom prst="rect">
                <a:avLst/>
              </a:prstGeom>
              <a:blipFill>
                <a:blip r:embed="rId4"/>
                <a:stretch>
                  <a:fillRect t="-11180" b="-37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156B9D-725F-4431-AB02-99BF42D4D6E9}"/>
                  </a:ext>
                </a:extLst>
              </p:cNvPr>
              <p:cNvSpPr/>
              <p:nvPr/>
            </p:nvSpPr>
            <p:spPr>
              <a:xfrm>
                <a:off x="6721574" y="9260937"/>
                <a:ext cx="7482626" cy="244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156B9D-725F-4431-AB02-99BF42D4D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74" y="9260937"/>
                <a:ext cx="7482626" cy="2449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5B12FD0-77C2-4513-9210-D260428A410F}"/>
              </a:ext>
            </a:extLst>
          </p:cNvPr>
          <p:cNvSpPr txBox="1"/>
          <p:nvPr/>
        </p:nvSpPr>
        <p:spPr>
          <a:xfrm>
            <a:off x="15802342" y="9825335"/>
            <a:ext cx="17853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k-</a:t>
            </a:r>
            <a:r>
              <a:rPr lang="en-US" dirty="0" err="1"/>
              <a:t>th</a:t>
            </a:r>
            <a:r>
              <a:rPr lang="en-US" dirty="0"/>
              <a:t> element of score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2D20-F6C0-467D-9149-BA49E0F277F9}"/>
              </a:ext>
            </a:extLst>
          </p:cNvPr>
          <p:cNvSpPr txBox="1"/>
          <p:nvPr/>
        </p:nvSpPr>
        <p:spPr>
          <a:xfrm>
            <a:off x="1930396" y="12599121"/>
            <a:ext cx="22049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whitening the input X, so it has same variance for all features.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/>
              <p:nvPr/>
            </p:nvSpPr>
            <p:spPr>
              <a:xfrm>
                <a:off x="9810368" y="14001170"/>
                <a:ext cx="20136474" cy="1219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𝑽𝒂𝒓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68" y="14001170"/>
                <a:ext cx="20136474" cy="1219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8EBBE3-1073-4C33-BA0B-640E7A93C44C}"/>
                  </a:ext>
                </a:extLst>
              </p:cNvPr>
              <p:cNvSpPr txBox="1"/>
              <p:nvPr/>
            </p:nvSpPr>
            <p:spPr>
              <a:xfrm>
                <a:off x="8548366" y="15372907"/>
                <a:ext cx="24301454" cy="1219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dirty="0"/>
                  <a:t> are independent upon initialization, with zero mean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8EBBE3-1073-4C33-BA0B-640E7A93C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366" y="15372907"/>
                <a:ext cx="24301454" cy="1219180"/>
              </a:xfrm>
              <a:prstGeom prst="rect">
                <a:avLst/>
              </a:prstGeom>
              <a:blipFill>
                <a:blip r:embed="rId7"/>
                <a:stretch>
                  <a:fillRect l="-1329" t="-1000" b="-18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66BDF6-BF0E-43F8-9967-5C3EB2D652B9}"/>
                  </a:ext>
                </a:extLst>
              </p:cNvPr>
              <p:cNvSpPr/>
              <p:nvPr/>
            </p:nvSpPr>
            <p:spPr>
              <a:xfrm>
                <a:off x="2388905" y="17053253"/>
                <a:ext cx="22405172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66BDF6-BF0E-43F8-9967-5C3EB2D65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05" y="17053253"/>
                <a:ext cx="22405172" cy="1030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8BAA99C-CFC0-46A5-AA32-51B7619DF168}"/>
              </a:ext>
            </a:extLst>
          </p:cNvPr>
          <p:cNvSpPr txBox="1"/>
          <p:nvPr/>
        </p:nvSpPr>
        <p:spPr>
          <a:xfrm>
            <a:off x="24794077" y="17070806"/>
            <a:ext cx="10071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w and x are independent and have zero mean</a:t>
            </a:r>
          </a:p>
        </p:txBody>
      </p:sp>
    </p:spTree>
    <p:extLst>
      <p:ext uri="{BB962C8B-B14F-4D97-AF65-F5344CB8AC3E}">
        <p14:creationId xmlns:p14="http://schemas.microsoft.com/office/powerpoint/2010/main" val="45256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For deep network, activation function can be saturated</a:t>
            </a:r>
            <a:endParaRPr lang="en-US" sz="96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D9652D8-D8F3-4BB0-8A51-2A37FD41D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9" r="54618"/>
          <a:stretch/>
        </p:blipFill>
        <p:spPr bwMode="auto">
          <a:xfrm>
            <a:off x="1272536" y="5056677"/>
            <a:ext cx="13769344" cy="1307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831D9-7AC9-4A7B-8EA8-6D11A85A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724" y="5775007"/>
            <a:ext cx="21259899" cy="4511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DB216-078A-4928-A5E4-D6169D6F9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7242" y="11228070"/>
            <a:ext cx="21328381" cy="4461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9089B-C8F1-494E-9143-431F0097D262}"/>
              </a:ext>
            </a:extLst>
          </p:cNvPr>
          <p:cNvSpPr txBox="1"/>
          <p:nvPr/>
        </p:nvSpPr>
        <p:spPr>
          <a:xfrm>
            <a:off x="15521940" y="18134998"/>
            <a:ext cx="1197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Figure credit: Stanford CS231N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58856C-077C-4EB5-9BCF-A6E03A273F1F}"/>
                  </a:ext>
                </a:extLst>
              </p:cNvPr>
              <p:cNvSpPr/>
              <p:nvPr/>
            </p:nvSpPr>
            <p:spPr>
              <a:xfrm>
                <a:off x="24776856" y="9825335"/>
                <a:ext cx="23576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=0.01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58856C-077C-4EB5-9BCF-A6E03A273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6856" y="9825335"/>
                <a:ext cx="2357633" cy="923330"/>
              </a:xfrm>
              <a:prstGeom prst="rect">
                <a:avLst/>
              </a:prstGeom>
              <a:blipFill>
                <a:blip r:embed="rId5"/>
                <a:stretch>
                  <a:fillRect t="-18543" r="-13437" b="-39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0A2B47-8787-44C5-8D9F-24D087539EE6}"/>
                  </a:ext>
                </a:extLst>
              </p:cNvPr>
              <p:cNvSpPr/>
              <p:nvPr/>
            </p:nvSpPr>
            <p:spPr>
              <a:xfrm>
                <a:off x="24753996" y="15387007"/>
                <a:ext cx="23576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=0.05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70A2B47-8787-44C5-8D9F-24D087539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3996" y="15387007"/>
                <a:ext cx="2357633" cy="923330"/>
              </a:xfrm>
              <a:prstGeom prst="rect">
                <a:avLst/>
              </a:prstGeom>
              <a:blipFill>
                <a:blip r:embed="rId6"/>
                <a:stretch>
                  <a:fillRect t="-18421" r="-13472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4D11F-A681-4601-8D23-FD5F3DD00BFE}"/>
              </a:ext>
            </a:extLst>
          </p:cNvPr>
          <p:cNvSpPr txBox="1"/>
          <p:nvPr/>
        </p:nvSpPr>
        <p:spPr>
          <a:xfrm>
            <a:off x="15521940" y="16984980"/>
            <a:ext cx="8755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 activation was used </a:t>
            </a:r>
          </a:p>
        </p:txBody>
      </p:sp>
    </p:spTree>
    <p:extLst>
      <p:ext uri="{BB962C8B-B14F-4D97-AF65-F5344CB8AC3E}">
        <p14:creationId xmlns:p14="http://schemas.microsoft.com/office/powerpoint/2010/main" val="79614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Xavier Initialization</a:t>
            </a:r>
            <a:endParaRPr lang="en-US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/>
              <p:nvPr/>
            </p:nvSpPr>
            <p:spPr>
              <a:xfrm>
                <a:off x="13723138" y="4834696"/>
                <a:ext cx="7731988" cy="1154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B7EA558-F04D-4C1F-B414-79DA4A2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138" y="4834696"/>
                <a:ext cx="7731988" cy="1154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58EBBE3-1073-4C33-BA0B-640E7A93C44C}"/>
              </a:ext>
            </a:extLst>
          </p:cNvPr>
          <p:cNvSpPr txBox="1"/>
          <p:nvPr/>
        </p:nvSpPr>
        <p:spPr>
          <a:xfrm>
            <a:off x="3842392" y="7346032"/>
            <a:ext cx="31956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deep network, the non-linear activation can be saturated for native initialization </a:t>
            </a:r>
          </a:p>
          <a:p>
            <a:r>
              <a:rPr lang="en-US" dirty="0"/>
              <a:t>	Make the learning harder</a:t>
            </a:r>
          </a:p>
          <a:p>
            <a:r>
              <a:rPr lang="en-US" dirty="0"/>
              <a:t>	Sensitive to hyperparameter configuration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19E8C-36DA-4F19-AE86-18C9F6B8FF32}"/>
              </a:ext>
            </a:extLst>
          </p:cNvPr>
          <p:cNvSpPr txBox="1"/>
          <p:nvPr/>
        </p:nvSpPr>
        <p:spPr>
          <a:xfrm>
            <a:off x="3842392" y="10647792"/>
            <a:ext cx="17853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keep the output variance unchanged: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68933-1359-4A3E-BD7D-2D890C34CB4E}"/>
              </a:ext>
            </a:extLst>
          </p:cNvPr>
          <p:cNvSpPr/>
          <p:nvPr/>
        </p:nvSpPr>
        <p:spPr>
          <a:xfrm>
            <a:off x="9336070" y="12685109"/>
            <a:ext cx="1732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W=</a:t>
            </a:r>
            <a:r>
              <a:rPr lang="en-US" dirty="0" err="1"/>
              <a:t>np.random.rand</a:t>
            </a:r>
            <a:r>
              <a:rPr lang="en-US" dirty="0"/>
              <a:t>(</a:t>
            </a:r>
            <a:r>
              <a:rPr lang="en-US" dirty="0" err="1"/>
              <a:t>output_D</a:t>
            </a:r>
            <a:r>
              <a:rPr lang="en-US" dirty="0"/>
              <a:t>, </a:t>
            </a:r>
            <a:r>
              <a:rPr lang="en-US" dirty="0" err="1"/>
              <a:t>input_D</a:t>
            </a:r>
            <a:r>
              <a:rPr lang="en-US" dirty="0"/>
              <a:t>)/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input_D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363AA-DBF6-4D22-B587-268CA2088FB0}"/>
                  </a:ext>
                </a:extLst>
              </p:cNvPr>
              <p:cNvSpPr/>
              <p:nvPr/>
            </p:nvSpPr>
            <p:spPr>
              <a:xfrm>
                <a:off x="7958708" y="13799096"/>
                <a:ext cx="19260849" cy="244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𝑽𝒂𝒓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𝑽𝒂𝒓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𝑽𝒂𝒓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363AA-DBF6-4D22-B587-268CA2088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708" y="13799096"/>
                <a:ext cx="19260849" cy="2449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CBE25-43D4-42E2-A148-03331DDBB4AB}"/>
              </a:ext>
            </a:extLst>
          </p:cNvPr>
          <p:cNvSpPr/>
          <p:nvPr/>
        </p:nvSpPr>
        <p:spPr>
          <a:xfrm>
            <a:off x="2113275" y="1778191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Xavier </a:t>
            </a:r>
            <a:r>
              <a:rPr lang="en-US" sz="4400" dirty="0" err="1"/>
              <a:t>Glorot</a:t>
            </a:r>
            <a:r>
              <a:rPr lang="en-US" sz="4400" dirty="0"/>
              <a:t> and </a:t>
            </a:r>
            <a:r>
              <a:rPr lang="en-US" sz="4400" dirty="0" err="1"/>
              <a:t>Yoshua</a:t>
            </a:r>
            <a:r>
              <a:rPr lang="en-US" sz="4400" dirty="0"/>
              <a:t> </a:t>
            </a:r>
            <a:r>
              <a:rPr lang="en-US" sz="4400" dirty="0" err="1"/>
              <a:t>Bengio</a:t>
            </a:r>
            <a:r>
              <a:rPr lang="en-US" sz="4400" dirty="0"/>
              <a:t>, “Understanding the difficulty of training deep feedforward neural networks”, AISTAT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0C2D9B-A15D-4C89-8FA6-5515872576A0}"/>
                  </a:ext>
                </a:extLst>
              </p:cNvPr>
              <p:cNvSpPr txBox="1"/>
              <p:nvPr/>
            </p:nvSpPr>
            <p:spPr>
              <a:xfrm>
                <a:off x="28254960" y="12288494"/>
                <a:ext cx="2495619" cy="1716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0C2D9B-A15D-4C89-8FA6-551587257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4960" y="12288494"/>
                <a:ext cx="2495619" cy="1716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244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He initialization: Xavier Initialization for </a:t>
            </a:r>
            <a:r>
              <a:rPr lang="en-US" sz="9600" b="1" dirty="0" err="1"/>
              <a:t>ReLU</a:t>
            </a:r>
            <a:r>
              <a:rPr lang="en-US" sz="9600" b="1" dirty="0"/>
              <a:t> activation</a:t>
            </a:r>
            <a:endParaRPr lang="en-US" sz="9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68933-1359-4A3E-BD7D-2D890C34CB4E}"/>
              </a:ext>
            </a:extLst>
          </p:cNvPr>
          <p:cNvSpPr/>
          <p:nvPr/>
        </p:nvSpPr>
        <p:spPr>
          <a:xfrm>
            <a:off x="16491250" y="4944288"/>
            <a:ext cx="184973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W=</a:t>
            </a:r>
            <a:r>
              <a:rPr lang="en-US" dirty="0" err="1"/>
              <a:t>np.random.rand</a:t>
            </a:r>
            <a:r>
              <a:rPr lang="en-US" dirty="0"/>
              <a:t>(</a:t>
            </a:r>
            <a:r>
              <a:rPr lang="en-US" dirty="0" err="1"/>
              <a:t>output_D</a:t>
            </a:r>
            <a:r>
              <a:rPr lang="en-US" dirty="0"/>
              <a:t>, </a:t>
            </a:r>
            <a:r>
              <a:rPr lang="en-US" dirty="0" err="1"/>
              <a:t>input_D</a:t>
            </a:r>
            <a:r>
              <a:rPr lang="en-US" dirty="0"/>
              <a:t>) × </a:t>
            </a:r>
            <a:r>
              <a:rPr lang="en-US" b="1" dirty="0"/>
              <a:t>2</a:t>
            </a:r>
            <a:r>
              <a:rPr lang="en-US" dirty="0"/>
              <a:t>/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input_D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CBE25-43D4-42E2-A148-03331DDBB4AB}"/>
              </a:ext>
            </a:extLst>
          </p:cNvPr>
          <p:cNvSpPr/>
          <p:nvPr/>
        </p:nvSpPr>
        <p:spPr>
          <a:xfrm>
            <a:off x="2113275" y="17781919"/>
            <a:ext cx="331787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He et al, “Delving Deep into Rectifiers: Surpassing Human-Level Performance on ImageNet Classification”, ICCV 2015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852DDF-5F32-46C6-AB35-9BE8AFE9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6" r="54618"/>
          <a:stretch/>
        </p:blipFill>
        <p:spPr bwMode="auto">
          <a:xfrm>
            <a:off x="1930396" y="6409591"/>
            <a:ext cx="13769344" cy="47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2243C-319C-4FAA-81D5-1594F9743563}"/>
                  </a:ext>
                </a:extLst>
              </p:cNvPr>
              <p:cNvSpPr txBox="1"/>
              <p:nvPr/>
            </p:nvSpPr>
            <p:spPr>
              <a:xfrm>
                <a:off x="23844053" y="6774676"/>
                <a:ext cx="2495619" cy="1716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2243C-319C-4FAA-81D5-1594F9743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053" y="6774676"/>
                <a:ext cx="2495619" cy="171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31410CA-DA9F-4CB8-903C-D3D88CA963D5}"/>
              </a:ext>
            </a:extLst>
          </p:cNvPr>
          <p:cNvSpPr/>
          <p:nvPr/>
        </p:nvSpPr>
        <p:spPr>
          <a:xfrm>
            <a:off x="16285510" y="9439653"/>
            <a:ext cx="176127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compensate the </a:t>
            </a:r>
            <a:r>
              <a:rPr lang="en-US" dirty="0" err="1"/>
              <a:t>ReLU</a:t>
            </a:r>
            <a:r>
              <a:rPr lang="en-US" dirty="0"/>
              <a:t> function for the negative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A82A2-DE16-4EF1-B348-58D69255FC13}"/>
              </a:ext>
            </a:extLst>
          </p:cNvPr>
          <p:cNvSpPr txBox="1"/>
          <p:nvPr/>
        </p:nvSpPr>
        <p:spPr>
          <a:xfrm>
            <a:off x="2296155" y="13798298"/>
            <a:ext cx="302564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Use Xavier or He initialization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Bias is initialized to zero; randomness in weights often is sufficient to drive the training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With Batch Normalization, network training is much less sensitive to parameter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/>
              <p:nvPr/>
            </p:nvSpPr>
            <p:spPr>
              <a:xfrm>
                <a:off x="13773185" y="10682220"/>
                <a:ext cx="20701052" cy="978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185" y="10682220"/>
                <a:ext cx="20701052" cy="978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56E00D-C406-4DCA-8F76-D45E04BE57D4}"/>
              </a:ext>
            </a:extLst>
          </p:cNvPr>
          <p:cNvSpPr/>
          <p:nvPr/>
        </p:nvSpPr>
        <p:spPr>
          <a:xfrm>
            <a:off x="16787782" y="11612907"/>
            <a:ext cx="170739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is the response after RELU, which has positive mean</a:t>
            </a:r>
          </a:p>
        </p:txBody>
      </p:sp>
    </p:spTree>
    <p:extLst>
      <p:ext uri="{BB962C8B-B14F-4D97-AF65-F5344CB8AC3E}">
        <p14:creationId xmlns:p14="http://schemas.microsoft.com/office/powerpoint/2010/main" val="1942912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dirty="0"/>
              <a:t>He initialization: Xavier Initialization for </a:t>
            </a:r>
            <a:r>
              <a:rPr lang="en-US" sz="9600" b="1" dirty="0" err="1"/>
              <a:t>ReLU</a:t>
            </a:r>
            <a:r>
              <a:rPr lang="en-US" sz="9600" b="1" dirty="0"/>
              <a:t> activation</a:t>
            </a:r>
            <a:endParaRPr lang="en-US" sz="9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E852DDF-5F32-46C6-AB35-9BE8AFE9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6" r="54618"/>
          <a:stretch/>
        </p:blipFill>
        <p:spPr bwMode="auto">
          <a:xfrm>
            <a:off x="3843941" y="4135575"/>
            <a:ext cx="9248144" cy="31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/>
              <p:nvPr/>
            </p:nvSpPr>
            <p:spPr>
              <a:xfrm>
                <a:off x="15190505" y="4756195"/>
                <a:ext cx="20701052" cy="978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4000" b="1" i="1">
                        <a:latin typeface="Cambria Math" panose="02040503050406030204" pitchFamily="18" charset="0"/>
                      </a:rPr>
                      <m:t>𝑽𝒂𝒓</m:t>
                    </m:r>
                    <m:d>
                      <m:d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84C522B-C2A5-4F23-AFB1-292D70E5A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0505" y="4756195"/>
                <a:ext cx="20701052" cy="97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56E00D-C406-4DCA-8F76-D45E04BE57D4}"/>
              </a:ext>
            </a:extLst>
          </p:cNvPr>
          <p:cNvSpPr/>
          <p:nvPr/>
        </p:nvSpPr>
        <p:spPr>
          <a:xfrm>
            <a:off x="17830138" y="5861552"/>
            <a:ext cx="170354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is the activation after RELU, which has positive mean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AE16A-704E-40F8-AAA0-2C8BB7860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6197" y="6784882"/>
            <a:ext cx="17073905" cy="123454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9DBFDF-3A2E-4BF2-AF41-356492A4BFCF}"/>
              </a:ext>
            </a:extLst>
          </p:cNvPr>
          <p:cNvSpPr/>
          <p:nvPr/>
        </p:nvSpPr>
        <p:spPr>
          <a:xfrm>
            <a:off x="3098796" y="7574413"/>
            <a:ext cx="15535022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 is the score before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x = max(0, y)</a:t>
            </a:r>
          </a:p>
          <a:p>
            <a:endParaRPr lang="en-US" dirty="0"/>
          </a:p>
          <a:p>
            <a:r>
              <a:rPr lang="en-US" dirty="0"/>
              <a:t>y has zero-mean and symmetric distribution, </a:t>
            </a:r>
          </a:p>
          <a:p>
            <a:r>
              <a:rPr lang="en-US" dirty="0"/>
              <a:t>if the network is in good condition before this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280FD-7AF1-47F7-8D93-A35581030A00}"/>
              </a:ext>
            </a:extLst>
          </p:cNvPr>
          <p:cNvSpPr/>
          <p:nvPr/>
        </p:nvSpPr>
        <p:spPr>
          <a:xfrm>
            <a:off x="13830300" y="19788980"/>
            <a:ext cx="1828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https://stats.stackexchange.com/questions/138035/variance-calculation-relu-function-deep-learning</a:t>
            </a:r>
          </a:p>
        </p:txBody>
      </p:sp>
    </p:spTree>
    <p:extLst>
      <p:ext uri="{BB962C8B-B14F-4D97-AF65-F5344CB8AC3E}">
        <p14:creationId xmlns:p14="http://schemas.microsoft.com/office/powerpoint/2010/main" val="11303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2414A-810A-484C-878C-29258D20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4336564"/>
            <a:ext cx="34177357" cy="13577889"/>
          </a:xfrm>
        </p:spPr>
        <p:txBody>
          <a:bodyPr>
            <a:normAutofit/>
          </a:bodyPr>
          <a:lstStyle/>
          <a:p>
            <a:r>
              <a:rPr lang="en-US" sz="8800" dirty="0"/>
              <a:t>Set up the training, cont.</a:t>
            </a:r>
          </a:p>
          <a:p>
            <a:r>
              <a:rPr lang="en-US" sz="8800" dirty="0"/>
              <a:t>Data pre-processing</a:t>
            </a:r>
          </a:p>
          <a:p>
            <a:r>
              <a:rPr lang="en-US" sz="8800" dirty="0"/>
              <a:t>Model weight initialization</a:t>
            </a:r>
          </a:p>
          <a:p>
            <a:r>
              <a:rPr lang="en-US" sz="8800" b="1" dirty="0"/>
              <a:t>Tips for model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29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Debug deep neural network model can be difficult</a:t>
            </a:r>
            <a:endParaRPr lang="en-US" sz="10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90E838-C931-43A3-9DB2-FA84F5004684}"/>
              </a:ext>
            </a:extLst>
          </p:cNvPr>
          <p:cNvSpPr/>
          <p:nvPr/>
        </p:nvSpPr>
        <p:spPr bwMode="auto">
          <a:xfrm>
            <a:off x="2994660" y="9785013"/>
            <a:ext cx="4983480" cy="2880360"/>
          </a:xfrm>
          <a:prstGeom prst="ellipse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b="1" dirty="0">
                <a:latin typeface="Arial"/>
              </a:rPr>
              <a:t>Model </a:t>
            </a:r>
          </a:p>
          <a:p>
            <a:pPr algn="ctr"/>
            <a:r>
              <a:rPr lang="en-US" b="1" dirty="0">
                <a:latin typeface="Arial"/>
              </a:rPr>
              <a:t>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C2D93C-76B0-4EB7-BECC-270E61B0EE9A}"/>
              </a:ext>
            </a:extLst>
          </p:cNvPr>
          <p:cNvSpPr/>
          <p:nvPr/>
        </p:nvSpPr>
        <p:spPr bwMode="auto">
          <a:xfrm>
            <a:off x="12390120" y="4365334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Model </a:t>
            </a:r>
          </a:p>
          <a:p>
            <a:pPr algn="ctr"/>
            <a:r>
              <a:rPr lang="en-US" dirty="0">
                <a:latin typeface="Arial"/>
              </a:rPr>
              <a:t>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A48FE1-4731-48D5-86E7-3079F421355D}"/>
              </a:ext>
            </a:extLst>
          </p:cNvPr>
          <p:cNvSpPr/>
          <p:nvPr/>
        </p:nvSpPr>
        <p:spPr bwMode="auto">
          <a:xfrm>
            <a:off x="12390120" y="8022928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Implementation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DA034-3BC9-48A7-95A6-9069E794917D}"/>
              </a:ext>
            </a:extLst>
          </p:cNvPr>
          <p:cNvSpPr/>
          <p:nvPr/>
        </p:nvSpPr>
        <p:spPr bwMode="auto">
          <a:xfrm>
            <a:off x="12390120" y="11749096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D800F-8A9B-47ED-B82F-6FB7AF82680B}"/>
              </a:ext>
            </a:extLst>
          </p:cNvPr>
          <p:cNvSpPr/>
          <p:nvPr/>
        </p:nvSpPr>
        <p:spPr bwMode="auto">
          <a:xfrm>
            <a:off x="12390120" y="15383806"/>
            <a:ext cx="6789420" cy="237744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How the </a:t>
            </a:r>
          </a:p>
          <a:p>
            <a:pPr algn="ctr"/>
            <a:r>
              <a:rPr lang="en-US" dirty="0">
                <a:latin typeface="Arial"/>
              </a:rPr>
              <a:t>training is conducted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CB9739-EBDA-4EA3-B4A1-0D6562228ED7}"/>
              </a:ext>
            </a:extLst>
          </p:cNvPr>
          <p:cNvCxnSpPr>
            <a:stCxn id="5" idx="1"/>
            <a:endCxn id="2" idx="0"/>
          </p:cNvCxnSpPr>
          <p:nvPr/>
        </p:nvCxnSpPr>
        <p:spPr>
          <a:xfrm flipH="1">
            <a:off x="5486400" y="5554054"/>
            <a:ext cx="6903720" cy="4230959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1D97E0-8725-41AA-ABCF-CD64EE35EC21}"/>
              </a:ext>
            </a:extLst>
          </p:cNvPr>
          <p:cNvCxnSpPr>
            <a:cxnSpLocks/>
            <a:stCxn id="6" idx="1"/>
            <a:endCxn id="2" idx="7"/>
          </p:cNvCxnSpPr>
          <p:nvPr/>
        </p:nvCxnSpPr>
        <p:spPr>
          <a:xfrm flipH="1">
            <a:off x="7248326" y="9211648"/>
            <a:ext cx="5141794" cy="995184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4AD7E-C686-4329-88B9-63D06345C79C}"/>
              </a:ext>
            </a:extLst>
          </p:cNvPr>
          <p:cNvCxnSpPr>
            <a:cxnSpLocks/>
            <a:stCxn id="7" idx="1"/>
            <a:endCxn id="2" idx="6"/>
          </p:cNvCxnSpPr>
          <p:nvPr/>
        </p:nvCxnSpPr>
        <p:spPr>
          <a:xfrm flipH="1" flipV="1">
            <a:off x="7978140" y="11225193"/>
            <a:ext cx="4411980" cy="1712623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DA56E0-8E14-4DBE-A1E3-3C4149AE4611}"/>
              </a:ext>
            </a:extLst>
          </p:cNvPr>
          <p:cNvCxnSpPr>
            <a:cxnSpLocks/>
            <a:stCxn id="8" idx="1"/>
            <a:endCxn id="2" idx="5"/>
          </p:cNvCxnSpPr>
          <p:nvPr/>
        </p:nvCxnSpPr>
        <p:spPr>
          <a:xfrm flipH="1" flipV="1">
            <a:off x="7248326" y="12243554"/>
            <a:ext cx="5141794" cy="432897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8BCF28-3AF6-429A-8510-1AD80957E3BE}"/>
              </a:ext>
            </a:extLst>
          </p:cNvPr>
          <p:cNvSpPr txBox="1"/>
          <p:nvPr/>
        </p:nvSpPr>
        <p:spPr>
          <a:xfrm>
            <a:off x="25991820" y="3567446"/>
            <a:ext cx="5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decision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71FF204-C806-4052-954F-A24EBAB62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887774"/>
              </p:ext>
            </p:extLst>
          </p:nvPr>
        </p:nvGraphicFramePr>
        <p:xfrm>
          <a:off x="21042630" y="5176571"/>
          <a:ext cx="15110460" cy="809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D56420-FE37-4F9C-A27B-411EF1F46C4B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8597860" y="4490776"/>
            <a:ext cx="0" cy="68579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D87452-9DED-4DDF-BB0C-F3FD32C535D0}"/>
              </a:ext>
            </a:extLst>
          </p:cNvPr>
          <p:cNvCxnSpPr>
            <a:cxnSpLocks/>
          </p:cNvCxnSpPr>
          <p:nvPr/>
        </p:nvCxnSpPr>
        <p:spPr>
          <a:xfrm>
            <a:off x="28597860" y="13566438"/>
            <a:ext cx="0" cy="16687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D73B09-DB16-40EF-918A-821081420C80}"/>
              </a:ext>
            </a:extLst>
          </p:cNvPr>
          <p:cNvGrpSpPr/>
          <p:nvPr/>
        </p:nvGrpSpPr>
        <p:grpSpPr>
          <a:xfrm>
            <a:off x="27058405" y="15181661"/>
            <a:ext cx="3436830" cy="2156672"/>
            <a:chOff x="6200882" y="6211761"/>
            <a:chExt cx="3091703" cy="187995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D827A23-9255-440E-A087-D94B89D7E2EA}"/>
                </a:ext>
              </a:extLst>
            </p:cNvPr>
            <p:cNvSpPr/>
            <p:nvPr/>
          </p:nvSpPr>
          <p:spPr>
            <a:xfrm>
              <a:off x="6200882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5FC8F0EC-814B-49A7-8A47-AC1D621F2EAE}"/>
                </a:ext>
              </a:extLst>
            </p:cNvPr>
            <p:cNvSpPr txBox="1"/>
            <p:nvPr/>
          </p:nvSpPr>
          <p:spPr>
            <a:xfrm>
              <a:off x="6200882" y="6303533"/>
              <a:ext cx="3091703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Hyperparameter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searching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95C75D-A62A-4C92-B753-6A6A4409CE60}"/>
              </a:ext>
            </a:extLst>
          </p:cNvPr>
          <p:cNvCxnSpPr>
            <a:cxnSpLocks/>
          </p:cNvCxnSpPr>
          <p:nvPr/>
        </p:nvCxnSpPr>
        <p:spPr>
          <a:xfrm>
            <a:off x="30495235" y="16259996"/>
            <a:ext cx="137160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73B117-5832-4EE1-B59E-51E3846008BE}"/>
              </a:ext>
            </a:extLst>
          </p:cNvPr>
          <p:cNvSpPr txBox="1"/>
          <p:nvPr/>
        </p:nvSpPr>
        <p:spPr>
          <a:xfrm>
            <a:off x="32088574" y="15649196"/>
            <a:ext cx="374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595FA3-1DDB-4453-961F-336900B25E60}"/>
              </a:ext>
            </a:extLst>
          </p:cNvPr>
          <p:cNvSpPr txBox="1"/>
          <p:nvPr/>
        </p:nvSpPr>
        <p:spPr>
          <a:xfrm>
            <a:off x="2891793" y="16355889"/>
            <a:ext cx="6789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Influenced by several factors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7A7710-42BB-4FE8-816A-A0FB18F5C840}"/>
              </a:ext>
            </a:extLst>
          </p:cNvPr>
          <p:cNvSpPr txBox="1"/>
          <p:nvPr/>
        </p:nvSpPr>
        <p:spPr>
          <a:xfrm>
            <a:off x="27207410" y="8264649"/>
            <a:ext cx="42405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</a:t>
            </a:r>
          </a:p>
          <a:p>
            <a:r>
              <a:rPr lang="en-US" sz="4000" dirty="0"/>
              <a:t>often slow</a:t>
            </a:r>
          </a:p>
        </p:txBody>
      </p:sp>
    </p:spTree>
    <p:extLst>
      <p:ext uri="{BB962C8B-B14F-4D97-AF65-F5344CB8AC3E}">
        <p14:creationId xmlns:p14="http://schemas.microsoft.com/office/powerpoint/2010/main" val="361646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Ideally, Train, Dev, Test sets are from the same data distribution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F66FA2-CB6C-46ED-9336-DE1A0661C0EC}"/>
              </a:ext>
            </a:extLst>
          </p:cNvPr>
          <p:cNvSpPr/>
          <p:nvPr/>
        </p:nvSpPr>
        <p:spPr bwMode="auto">
          <a:xfrm>
            <a:off x="4678680" y="4895107"/>
            <a:ext cx="15113000" cy="2057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Train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EAC1B-1B09-4B7E-ACFB-069F8A9B1A58}"/>
              </a:ext>
            </a:extLst>
          </p:cNvPr>
          <p:cNvSpPr/>
          <p:nvPr/>
        </p:nvSpPr>
        <p:spPr bwMode="auto">
          <a:xfrm>
            <a:off x="19791680" y="4895107"/>
            <a:ext cx="3683000" cy="2057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Dev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1570FF-6BBE-42CF-AD92-41F8F0A46D95}"/>
              </a:ext>
            </a:extLst>
          </p:cNvPr>
          <p:cNvSpPr/>
          <p:nvPr/>
        </p:nvSpPr>
        <p:spPr bwMode="auto">
          <a:xfrm>
            <a:off x="23474680" y="4895107"/>
            <a:ext cx="4267200" cy="2057400"/>
          </a:xfrm>
          <a:prstGeom prst="rect">
            <a:avLst/>
          </a:prstGeom>
          <a:solidFill>
            <a:srgbClr val="83D47A"/>
          </a:solidFill>
          <a:ln w="762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784B4-C904-4735-9EE9-0EB7791F0189}"/>
              </a:ext>
            </a:extLst>
          </p:cNvPr>
          <p:cNvSpPr txBox="1"/>
          <p:nvPr/>
        </p:nvSpPr>
        <p:spPr>
          <a:xfrm>
            <a:off x="7766050" y="8172342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Adjust model parameters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562B5-04F6-44ED-98E7-EBFB59E8FBEB}"/>
              </a:ext>
            </a:extLst>
          </p:cNvPr>
          <p:cNvSpPr txBox="1"/>
          <p:nvPr/>
        </p:nvSpPr>
        <p:spPr>
          <a:xfrm>
            <a:off x="15322550" y="9559019"/>
            <a:ext cx="893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hyper-parameters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1B23F-2131-4146-93C2-1FBEF6E8401C}"/>
              </a:ext>
            </a:extLst>
          </p:cNvPr>
          <p:cNvSpPr txBox="1"/>
          <p:nvPr/>
        </p:nvSpPr>
        <p:spPr>
          <a:xfrm>
            <a:off x="24791670" y="9085564"/>
            <a:ext cx="8938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 estimation of model performance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E27CD8-3D0E-4953-906F-F91FFA660AF4}"/>
              </a:ext>
            </a:extLst>
          </p:cNvPr>
          <p:cNvCxnSpPr>
            <a:cxnSpLocks/>
          </p:cNvCxnSpPr>
          <p:nvPr/>
        </p:nvCxnSpPr>
        <p:spPr>
          <a:xfrm>
            <a:off x="17290602" y="14125224"/>
            <a:ext cx="2551878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C1604-9D0F-494D-B8BB-0AC8CBA49E7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H="1" flipV="1">
            <a:off x="25608280" y="6952507"/>
            <a:ext cx="3652520" cy="213305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99DF66-BE5F-4CBC-A677-3B6F4F313438}"/>
              </a:ext>
            </a:extLst>
          </p:cNvPr>
          <p:cNvCxnSpPr>
            <a:cxnSpLocks/>
            <a:stCxn id="2" idx="0"/>
            <a:endCxn id="13" idx="2"/>
          </p:cNvCxnSpPr>
          <p:nvPr/>
        </p:nvCxnSpPr>
        <p:spPr>
          <a:xfrm flipV="1">
            <a:off x="12235180" y="6952507"/>
            <a:ext cx="0" cy="121983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8A71C1-11B4-43A7-9146-5BB5EA08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223" y="13337183"/>
            <a:ext cx="1989821" cy="2494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F87C99-294D-4419-BFE1-449C5E2C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338" y="16013548"/>
            <a:ext cx="1873312" cy="249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7C82F0-AB21-41CB-AF8F-2E54466A0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4305" y="15480348"/>
            <a:ext cx="1873312" cy="2494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B3AF4D-51E4-4D17-B4EF-62407EFCF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377" y="10791856"/>
            <a:ext cx="1870541" cy="24940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F5A78A-DFAC-497D-877F-4906EB4AD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3777" y="15278020"/>
            <a:ext cx="1870541" cy="2494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8B99C6-C7EC-4D7C-AB06-589CDCD9D1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2416" y="14184748"/>
            <a:ext cx="1870541" cy="2494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1CA9E1-D205-4292-B18F-844BE7948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461" y="11604284"/>
            <a:ext cx="1870541" cy="24940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26E502-2C12-4318-85B2-9E98C7C5C7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2861" y="11188644"/>
            <a:ext cx="1870541" cy="24940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8477D28-837E-4ACE-BB58-03696AA6A7A6}"/>
              </a:ext>
            </a:extLst>
          </p:cNvPr>
          <p:cNvSpPr/>
          <p:nvPr/>
        </p:nvSpPr>
        <p:spPr bwMode="auto">
          <a:xfrm>
            <a:off x="2437130" y="9327346"/>
            <a:ext cx="14196060" cy="9595756"/>
          </a:xfrm>
          <a:prstGeom prst="ellipse">
            <a:avLst/>
          </a:prstGeom>
          <a:noFill/>
          <a:ln w="1016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1026" name="Picture 2" descr="Line Plot of the Chi-Squared Probability Density Function">
            <a:extLst>
              <a:ext uri="{FF2B5EF4-FFF2-40B4-BE49-F238E27FC236}">
                <a16:creationId xmlns:a16="http://schemas.microsoft.com/office/drawing/2014/main" id="{4D8AB7B8-84A3-42A1-9430-3800CAE9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310" y="12698663"/>
            <a:ext cx="420624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CC15A-E8FB-41B4-B1E9-89CD6C51C71B}"/>
              </a:ext>
            </a:extLst>
          </p:cNvPr>
          <p:cNvSpPr txBox="1"/>
          <p:nvPr/>
        </p:nvSpPr>
        <p:spPr>
          <a:xfrm>
            <a:off x="11019683" y="11310031"/>
            <a:ext cx="4924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Unknown data distribution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17B18D-F819-40A1-AE9C-754030D351F6}"/>
              </a:ext>
            </a:extLst>
          </p:cNvPr>
          <p:cNvSpPr txBox="1"/>
          <p:nvPr/>
        </p:nvSpPr>
        <p:spPr>
          <a:xfrm>
            <a:off x="17465396" y="14871117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C4A128-0C04-4072-9442-413821AEDF02}"/>
              </a:ext>
            </a:extLst>
          </p:cNvPr>
          <p:cNvSpPr txBox="1"/>
          <p:nvPr/>
        </p:nvSpPr>
        <p:spPr>
          <a:xfrm>
            <a:off x="21031556" y="11671581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462F0D-13F9-47D1-852F-7A3D03877827}"/>
              </a:ext>
            </a:extLst>
          </p:cNvPr>
          <p:cNvSpPr txBox="1"/>
          <p:nvPr/>
        </p:nvSpPr>
        <p:spPr>
          <a:xfrm>
            <a:off x="21031556" y="13651491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52F09E-51EA-40FE-8CD5-793CF9B6891C}"/>
              </a:ext>
            </a:extLst>
          </p:cNvPr>
          <p:cNvSpPr txBox="1"/>
          <p:nvPr/>
        </p:nvSpPr>
        <p:spPr>
          <a:xfrm>
            <a:off x="21031556" y="15715145"/>
            <a:ext cx="356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05585D-24E6-43EE-9F40-20D8E89C7020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flipV="1">
            <a:off x="19791680" y="6952507"/>
            <a:ext cx="1841500" cy="260651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EFAB1B-7E9D-4C1B-BDDA-7962CE73403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24597716" y="16176810"/>
            <a:ext cx="2476966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6D7EAC-6C5D-48CB-966B-583FA94F62F5}"/>
              </a:ext>
            </a:extLst>
          </p:cNvPr>
          <p:cNvSpPr txBox="1"/>
          <p:nvPr/>
        </p:nvSpPr>
        <p:spPr>
          <a:xfrm>
            <a:off x="27477720" y="15729007"/>
            <a:ext cx="784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care in the end!</a:t>
            </a:r>
          </a:p>
        </p:txBody>
      </p:sp>
    </p:spTree>
    <p:extLst>
      <p:ext uri="{BB962C8B-B14F-4D97-AF65-F5344CB8AC3E}">
        <p14:creationId xmlns:p14="http://schemas.microsoft.com/office/powerpoint/2010/main" val="4228893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1686823" y="6240780"/>
            <a:ext cx="18201377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8800" dirty="0"/>
              <a:t>Have an estimation of Bayes accuracy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Human level performance as a surrogate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Expert performance – experienced operators vs. less experienced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Voting strategy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Baseline and results from publications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r>
              <a:rPr lang="en-US" sz="7200" dirty="0"/>
              <a:t>Whether it has related competition</a:t>
            </a:r>
          </a:p>
          <a:p>
            <a:pPr marL="2057400" lvl="1" indent="-685800">
              <a:buFont typeface="Courier New" panose="02070309020205020404" pitchFamily="49" charset="0"/>
              <a:buChar char="o"/>
            </a:pPr>
            <a:endParaRPr lang="en-US" sz="8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DF174-6C6C-4306-AD25-FA332B67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0608" y="4599326"/>
            <a:ext cx="15240952" cy="113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CA3911-3E65-41BD-8FD2-C7D6AA9202B6}"/>
              </a:ext>
            </a:extLst>
          </p:cNvPr>
          <p:cNvSpPr/>
          <p:nvPr/>
        </p:nvSpPr>
        <p:spPr>
          <a:xfrm>
            <a:off x="20322540" y="17483703"/>
            <a:ext cx="15453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https://www.drdobbs.com/parallel/computer-chess-the-drosophila-of-ai/184405171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552CD-DAC3-4757-A722-1DF78C3F7DB7}"/>
              </a:ext>
            </a:extLst>
          </p:cNvPr>
          <p:cNvSpPr txBox="1"/>
          <p:nvPr/>
        </p:nvSpPr>
        <p:spPr>
          <a:xfrm>
            <a:off x="23602950" y="4892040"/>
            <a:ext cx="5326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Elo rating</a:t>
            </a:r>
          </a:p>
        </p:txBody>
      </p:sp>
    </p:spTree>
    <p:extLst>
      <p:ext uri="{BB962C8B-B14F-4D97-AF65-F5344CB8AC3E}">
        <p14:creationId xmlns:p14="http://schemas.microsoft.com/office/powerpoint/2010/main" val="4031680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611880" y="5102245"/>
            <a:ext cx="21076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Dev and Test set established</a:t>
            </a:r>
          </a:p>
        </p:txBody>
      </p:sp>
      <p:pic>
        <p:nvPicPr>
          <p:cNvPr id="1026" name="Picture 2" descr="Example of Train and Validation Learning Curves Showing a Validation Dataset That May Be too Small Relative to the Training Dataset">
            <a:extLst>
              <a:ext uri="{FF2B5EF4-FFF2-40B4-BE49-F238E27FC236}">
                <a16:creationId xmlns:a16="http://schemas.microsoft.com/office/drawing/2014/main" id="{FB9B0542-51F7-4B20-B7B7-C03E149C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80" y="6559215"/>
            <a:ext cx="14079220" cy="1055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7E2448-C9D0-4AA6-A2FE-FB81ABC98DC2}"/>
              </a:ext>
            </a:extLst>
          </p:cNvPr>
          <p:cNvSpPr/>
          <p:nvPr/>
        </p:nvSpPr>
        <p:spPr>
          <a:xfrm>
            <a:off x="2250436" y="18348097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https://machinelearningmastery.com/learning-curves-for-diagnosing-machine-learning-model-performance/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7681D-5BE1-49ED-BEC2-A5269371D746}"/>
              </a:ext>
            </a:extLst>
          </p:cNvPr>
          <p:cNvSpPr txBox="1"/>
          <p:nvPr/>
        </p:nvSpPr>
        <p:spPr>
          <a:xfrm>
            <a:off x="17762220" y="9527614"/>
            <a:ext cx="16116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Dev and test sets should be large enough to give a reliable estimation of model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If the total amount of data is small, get more data and use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632482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268980" y="4640580"/>
            <a:ext cx="323697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evaluation metric</a:t>
            </a:r>
          </a:p>
          <a:p>
            <a:pPr marL="1371600" lvl="2"/>
            <a:r>
              <a:rPr lang="en-US" dirty="0"/>
              <a:t>Accuracy, Dice ratio, L2 distance, business specific metrics?</a:t>
            </a:r>
          </a:p>
          <a:p>
            <a:pPr marL="1371600" lvl="2"/>
            <a:r>
              <a:rPr lang="en-US" dirty="0"/>
              <a:t>Pick the key metric</a:t>
            </a:r>
          </a:p>
        </p:txBody>
      </p:sp>
      <p:pic>
        <p:nvPicPr>
          <p:cNvPr id="2050" name="Picture 2" descr="Caroline Petitjean on Twitter: &quot;1/n - If you've worked with image  segmentation, you're familiar with the Dice coefficient (DC), an overlap  metric computed as 2x the cardinality (# of pixels) of the">
            <a:extLst>
              <a:ext uri="{FF2B5EF4-FFF2-40B4-BE49-F238E27FC236}">
                <a16:creationId xmlns:a16="http://schemas.microsoft.com/office/drawing/2014/main" id="{D321570D-D536-4A5A-B06F-AC76A1D4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8266944"/>
            <a:ext cx="10781421" cy="92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D4229E29-17E9-4081-83B1-2BDF86AD1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721" y="6852288"/>
            <a:ext cx="14156123" cy="1003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EAB47A-B9D8-4F21-84D3-439FE2DCC719}"/>
              </a:ext>
            </a:extLst>
          </p:cNvPr>
          <p:cNvSpPr/>
          <p:nvPr/>
        </p:nvSpPr>
        <p:spPr>
          <a:xfrm>
            <a:off x="1930396" y="18313051"/>
            <a:ext cx="18288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https://towardsdatascience.com/confusion-matrix-for-your-multi-class-machine-learning-model-ff9aa3bf7826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D284A-9C8B-402D-9835-317B97344C68}"/>
              </a:ext>
            </a:extLst>
          </p:cNvPr>
          <p:cNvSpPr txBox="1"/>
          <p:nvPr/>
        </p:nvSpPr>
        <p:spPr>
          <a:xfrm>
            <a:off x="23817404" y="8620357"/>
            <a:ext cx="1275859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Accuracy=(TP+TN)/(TP+TN+FP+FN)</a:t>
            </a:r>
          </a:p>
          <a:p>
            <a:endParaRPr lang="en-US" dirty="0"/>
          </a:p>
          <a:p>
            <a:r>
              <a:rPr lang="en-US" dirty="0"/>
              <a:t>Precision=TP/(TP+FP)</a:t>
            </a:r>
          </a:p>
          <a:p>
            <a:endParaRPr lang="en-US" dirty="0"/>
          </a:p>
          <a:p>
            <a:r>
              <a:rPr lang="en-US" dirty="0"/>
              <a:t>Sensitivity=TP/(TP+FN)</a:t>
            </a:r>
          </a:p>
          <a:p>
            <a:endParaRPr lang="en-US" dirty="0"/>
          </a:p>
          <a:p>
            <a:r>
              <a:rPr lang="en-US" dirty="0"/>
              <a:t>Specificity=TN/(TN+FP)</a:t>
            </a:r>
          </a:p>
          <a:p>
            <a:endParaRPr lang="en-US" dirty="0"/>
          </a:p>
          <a:p>
            <a:r>
              <a:rPr lang="en-US" dirty="0"/>
              <a:t>F1 score=</a:t>
            </a:r>
            <a:r>
              <a:rPr lang="en-US" sz="4400" dirty="0"/>
              <a:t>2 x Pre x Sen / (</a:t>
            </a:r>
            <a:r>
              <a:rPr lang="en-US" sz="4400" dirty="0" err="1"/>
              <a:t>Precision+Sensitivity</a:t>
            </a:r>
            <a:r>
              <a:rPr lang="en-US" sz="4400" dirty="0"/>
              <a:t>)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573594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Before you started …</a:t>
            </a:r>
            <a:endParaRPr lang="en-US" sz="10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F437-1DE3-4DAF-8A0E-6655A8EC18D1}"/>
              </a:ext>
            </a:extLst>
          </p:cNvPr>
          <p:cNvSpPr txBox="1"/>
          <p:nvPr/>
        </p:nvSpPr>
        <p:spPr>
          <a:xfrm>
            <a:off x="3098796" y="4823460"/>
            <a:ext cx="189509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en-US" sz="8800" dirty="0"/>
              <a:t>Have the expectation</a:t>
            </a:r>
          </a:p>
          <a:p>
            <a:pPr marL="1371600" lvl="2"/>
            <a:r>
              <a:rPr lang="en-US" dirty="0"/>
              <a:t>Know when to stop</a:t>
            </a:r>
          </a:p>
          <a:p>
            <a:pPr marL="1371600" lvl="2"/>
            <a:r>
              <a:rPr lang="en-US" dirty="0"/>
              <a:t>Be the state-of-the-art?</a:t>
            </a:r>
          </a:p>
          <a:p>
            <a:pPr marL="1371600" lvl="2"/>
            <a:r>
              <a:rPr lang="en-US" dirty="0"/>
              <a:t>Meet the business needs?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C592B-537E-4C31-B367-D5FA63E2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340" y="4455323"/>
            <a:ext cx="19192022" cy="13215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9EF06F-A6F8-4F1F-9150-6F6F1B5FFF61}"/>
              </a:ext>
            </a:extLst>
          </p:cNvPr>
          <p:cNvSpPr/>
          <p:nvPr/>
        </p:nvSpPr>
        <p:spPr>
          <a:xfrm>
            <a:off x="17922240" y="17376639"/>
            <a:ext cx="18288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dirty="0"/>
              <a:t>https://paperswithcode.com/sota/image-classification-on-imagenet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F870D-B612-4B3D-9E08-D7A4FE25914D}"/>
              </a:ext>
            </a:extLst>
          </p:cNvPr>
          <p:cNvSpPr txBox="1"/>
          <p:nvPr/>
        </p:nvSpPr>
        <p:spPr>
          <a:xfrm>
            <a:off x="4646928" y="11400264"/>
            <a:ext cx="102412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resource limitation</a:t>
            </a:r>
          </a:p>
          <a:p>
            <a:endParaRPr lang="en-US" dirty="0"/>
          </a:p>
          <a:p>
            <a:r>
              <a:rPr lang="en-US" dirty="0"/>
              <a:t>Data and computing</a:t>
            </a:r>
          </a:p>
          <a:p>
            <a:endParaRPr lang="en-US" dirty="0"/>
          </a:p>
          <a:p>
            <a:r>
              <a:rPr lang="en-US" dirty="0"/>
              <a:t>90% and 90.2% may be the same for your deployment</a:t>
            </a:r>
          </a:p>
        </p:txBody>
      </p:sp>
    </p:spTree>
    <p:extLst>
      <p:ext uri="{BB962C8B-B14F-4D97-AF65-F5344CB8AC3E}">
        <p14:creationId xmlns:p14="http://schemas.microsoft.com/office/powerpoint/2010/main" val="3439368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Model architecture</a:t>
            </a:r>
            <a:endParaRPr lang="en-US" sz="107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0456B69-9B14-4DE1-BB66-6008E3C8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381222"/>
              </p:ext>
            </p:extLst>
          </p:nvPr>
        </p:nvGraphicFramePr>
        <p:xfrm>
          <a:off x="4701539" y="7804470"/>
          <a:ext cx="28769572" cy="822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1781">
                  <a:extLst>
                    <a:ext uri="{9D8B030D-6E8A-4147-A177-3AD203B41FA5}">
                      <a16:colId xmlns:a16="http://schemas.microsoft.com/office/drawing/2014/main" val="1733708503"/>
                    </a:ext>
                  </a:extLst>
                </a:gridCol>
                <a:gridCol w="18337791">
                  <a:extLst>
                    <a:ext uri="{9D8B030D-6E8A-4147-A177-3AD203B41FA5}">
                      <a16:colId xmlns:a16="http://schemas.microsoft.com/office/drawing/2014/main" val="1099390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106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 </a:t>
                      </a:r>
                      <a:r>
                        <a:rPr lang="en-US" dirty="0" err="1"/>
                        <a:t>ResNet</a:t>
                      </a:r>
                      <a:r>
                        <a:rPr lang="en-US" dirty="0"/>
                        <a:t>, e.g. implementation in </a:t>
                      </a:r>
                      <a:r>
                        <a:rPr lang="en-US" dirty="0" err="1"/>
                        <a:t>Pytorch</a:t>
                      </a:r>
                      <a:r>
                        <a:rPr lang="en-US" dirty="0"/>
                        <a:t> repo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000629"/>
                  </a:ext>
                </a:extLst>
              </a:tr>
              <a:tr h="4302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Unet</a:t>
                      </a:r>
                      <a:r>
                        <a:rPr lang="en-US" dirty="0"/>
                        <a:t> architecture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93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Language, NLP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Pre-trained GPT family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7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series 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Bidirectional RNN with LSTM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133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Tabular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 MLP, </a:t>
                      </a:r>
                      <a:r>
                        <a:rPr lang="en-US" dirty="0" err="1"/>
                        <a:t>DropOut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BatchNorm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1853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E6AE2-F804-4343-861E-2C89DD83D044}"/>
              </a:ext>
            </a:extLst>
          </p:cNvPr>
          <p:cNvSpPr txBox="1"/>
          <p:nvPr/>
        </p:nvSpPr>
        <p:spPr>
          <a:xfrm>
            <a:off x="2331720" y="3680460"/>
            <a:ext cx="21991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from standard choices and make changes if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Look for available resources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Look for related publications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Read the code if possible and do not take it blindly</a:t>
            </a:r>
          </a:p>
        </p:txBody>
      </p:sp>
    </p:spTree>
    <p:extLst>
      <p:ext uri="{BB962C8B-B14F-4D97-AF65-F5344CB8AC3E}">
        <p14:creationId xmlns:p14="http://schemas.microsoft.com/office/powerpoint/2010/main" val="736611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Implementation</a:t>
            </a:r>
            <a:endParaRPr lang="en-US" sz="10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6AE2-F804-4343-861E-2C89DD83D044}"/>
              </a:ext>
            </a:extLst>
          </p:cNvPr>
          <p:cNvSpPr txBox="1"/>
          <p:nvPr/>
        </p:nvSpPr>
        <p:spPr>
          <a:xfrm>
            <a:off x="2331720" y="3680460"/>
            <a:ext cx="3317874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Pay attention to output layers</a:t>
            </a:r>
          </a:p>
          <a:p>
            <a:endParaRPr lang="en-US" dirty="0"/>
          </a:p>
          <a:p>
            <a:r>
              <a:rPr lang="en-US" dirty="0"/>
              <a:t>	With the same base network, different functionalities can be achieved by changing the output layers:</a:t>
            </a:r>
          </a:p>
          <a:p>
            <a:pPr lvl="1"/>
            <a:r>
              <a:rPr lang="en-US" dirty="0"/>
              <a:t>	Pooling and dense linear for classification</a:t>
            </a:r>
          </a:p>
          <a:p>
            <a:pPr lvl="1"/>
            <a:r>
              <a:rPr lang="en-US" dirty="0"/>
              <a:t>	CONV layer for segmentation</a:t>
            </a:r>
          </a:p>
          <a:p>
            <a:pPr lvl="1"/>
            <a:r>
              <a:rPr lang="en-US" dirty="0"/>
              <a:t>	Dense linear for regression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Pay attention to loss function – need logits or need probabilities?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different implementation may pack extra computation into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1B8D2-FDB0-4631-A603-596581B2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77" y="12333926"/>
            <a:ext cx="17564694" cy="481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B3B2C-0D9E-420A-86A0-BAF42EDD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914" y="12333926"/>
            <a:ext cx="14951657" cy="48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5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Overfit a small dataset, e.g. one mini-batch</a:t>
            </a:r>
            <a:endParaRPr lang="en-US" sz="10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2554A-2DB5-45C3-9E77-AD1D9D4383B0}"/>
              </a:ext>
            </a:extLst>
          </p:cNvPr>
          <p:cNvSpPr txBox="1"/>
          <p:nvPr/>
        </p:nvSpPr>
        <p:spPr>
          <a:xfrm>
            <a:off x="2331720" y="3680460"/>
            <a:ext cx="33178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classification, accuracy should quickly reach 100%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segmentation, Dice ratio should quickly increase to ~1.0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90FC9-D7C3-4036-A6D1-68161C83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23" y="8013685"/>
            <a:ext cx="13195037" cy="9899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89669-E918-44E9-BBD0-B92D00E2E07A}"/>
              </a:ext>
            </a:extLst>
          </p:cNvPr>
          <p:cNvSpPr txBox="1"/>
          <p:nvPr/>
        </p:nvSpPr>
        <p:spPr>
          <a:xfrm>
            <a:off x="11590020" y="93726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0FC17-F16E-4C16-A1A5-735669AD1772}"/>
              </a:ext>
            </a:extLst>
          </p:cNvPr>
          <p:cNvSpPr txBox="1"/>
          <p:nvPr/>
        </p:nvSpPr>
        <p:spPr>
          <a:xfrm>
            <a:off x="11590020" y="1490472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F18C7-B0C7-4A2E-8107-F5B7E25837CD}"/>
              </a:ext>
            </a:extLst>
          </p:cNvPr>
          <p:cNvSpPr txBox="1"/>
          <p:nvPr/>
        </p:nvSpPr>
        <p:spPr>
          <a:xfrm>
            <a:off x="16984980" y="7520940"/>
            <a:ext cx="1833372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useful to find implementation bugs:</a:t>
            </a:r>
          </a:p>
          <a:p>
            <a:endParaRPr lang="en-US" dirty="0"/>
          </a:p>
          <a:p>
            <a:r>
              <a:rPr lang="en-US" dirty="0"/>
              <a:t>Loss goes up</a:t>
            </a:r>
          </a:p>
          <a:p>
            <a:r>
              <a:rPr lang="en-US" dirty="0"/>
              <a:t>	</a:t>
            </a:r>
            <a:r>
              <a:rPr lang="en-US" sz="4800" dirty="0"/>
              <a:t>learning rate too high, error in output layer for class order…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Loss is </a:t>
            </a:r>
            <a:r>
              <a:rPr lang="en-US" dirty="0" err="1"/>
              <a:t>NaN</a:t>
            </a:r>
            <a:endParaRPr lang="en-US" dirty="0"/>
          </a:p>
          <a:p>
            <a:r>
              <a:rPr lang="en-US" dirty="0"/>
              <a:t>	</a:t>
            </a:r>
            <a:r>
              <a:rPr lang="en-US" sz="4800" dirty="0"/>
              <a:t>Overflow or underflow or divided-by-zero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Accuracy plateaus</a:t>
            </a:r>
          </a:p>
          <a:p>
            <a:r>
              <a:rPr lang="en-US" dirty="0"/>
              <a:t>	</a:t>
            </a:r>
            <a:r>
              <a:rPr lang="en-US" sz="4800" dirty="0"/>
              <a:t>learning rate too low, bad initialization, regularization too high, data/label mismatch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0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0700" b="1" dirty="0"/>
              <a:t>Check the initial loss function, if making sense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08197-C065-4750-A84B-0586D85D3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2"/>
          <a:stretch/>
        </p:blipFill>
        <p:spPr>
          <a:xfrm>
            <a:off x="10667047" y="5554030"/>
            <a:ext cx="10157698" cy="5509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10C39-226F-4E3C-A8BF-65780F495890}"/>
              </a:ext>
            </a:extLst>
          </p:cNvPr>
          <p:cNvSpPr txBox="1"/>
          <p:nvPr/>
        </p:nvSpPr>
        <p:spPr>
          <a:xfrm>
            <a:off x="3630096" y="12602289"/>
            <a:ext cx="1058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Random initialized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All output classes are treated equally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9FED8F8-B505-4DD3-94BF-F1E5C0131B90}"/>
              </a:ext>
            </a:extLst>
          </p:cNvPr>
          <p:cNvSpPr/>
          <p:nvPr/>
        </p:nvSpPr>
        <p:spPr>
          <a:xfrm>
            <a:off x="20424695" y="6845620"/>
            <a:ext cx="800100" cy="2811780"/>
          </a:xfrm>
          <a:prstGeom prst="rightBrace">
            <a:avLst>
              <a:gd name="adj1" fmla="val 56904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542C-1212-422D-8546-4015809FCA4A}"/>
              </a:ext>
            </a:extLst>
          </p:cNvPr>
          <p:cNvSpPr txBox="1"/>
          <p:nvPr/>
        </p:nvSpPr>
        <p:spPr>
          <a:xfrm>
            <a:off x="21396960" y="7374347"/>
            <a:ext cx="937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nodes will give roughly same scores for every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1E126-08D6-4FBE-AA53-B45F5DA82E5A}"/>
              </a:ext>
            </a:extLst>
          </p:cNvPr>
          <p:cNvSpPr txBox="1"/>
          <p:nvPr/>
        </p:nvSpPr>
        <p:spPr>
          <a:xfrm>
            <a:off x="15430500" y="12354880"/>
            <a:ext cx="20688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the binary classification, initial loss will be close to –log(0.5)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For the multi-class classification, initial loss will be close to –log(1/C), C is the number of total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45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First turn off regularization/drop out/Batch Norm</a:t>
            </a:r>
            <a:endParaRPr lang="en-US" sz="10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208637-12C4-4586-A528-919F68FC0504}"/>
                  </a:ext>
                </a:extLst>
              </p:cNvPr>
              <p:cNvSpPr/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8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8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8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208637-12C4-4586-A528-919F68FC0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589" y="4577983"/>
                <a:ext cx="11303287" cy="3554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28ECB2-6EEA-4B0C-89D8-86422C1A44A9}"/>
                  </a:ext>
                </a:extLst>
              </p:cNvPr>
              <p:cNvSpPr txBox="1"/>
              <p:nvPr/>
            </p:nvSpPr>
            <p:spPr>
              <a:xfrm>
                <a:off x="3314700" y="9739108"/>
                <a:ext cx="32164020" cy="9233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begin with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Maker sure regularization </a:t>
                </a:r>
                <a:r>
                  <a:rPr lang="en-US"/>
                  <a:t>loss not </a:t>
                </a:r>
                <a:r>
                  <a:rPr lang="en-US" dirty="0"/>
                  <a:t>dominate total loss 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Turn off operations to introduce randomness to training, e.g. drop out</a:t>
                </a:r>
              </a:p>
              <a:p>
                <a:r>
                  <a:rPr lang="en-US" dirty="0"/>
                  <a:t>	Add controls to allow turn them on/off easier</a:t>
                </a:r>
              </a:p>
              <a:p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to turn off batch norm at first trials, since BN layer can hide problem such as </a:t>
                </a:r>
                <a:r>
                  <a:rPr lang="en-US" dirty="0" err="1"/>
                  <a:t>NaN</a:t>
                </a:r>
                <a:r>
                  <a:rPr lang="en-US" dirty="0"/>
                  <a:t> in computation, explosion/vanishing gradients,  and make debug harder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dirty="0"/>
                  <a:t>With </a:t>
                </a:r>
                <a:r>
                  <a:rPr lang="en-US" dirty="0" err="1"/>
                  <a:t>BatchNorm</a:t>
                </a:r>
                <a:r>
                  <a:rPr lang="en-US" dirty="0"/>
                  <a:t>, make sure Batch size large enough (&gt;16)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28ECB2-6EEA-4B0C-89D8-86422C1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00" y="9739108"/>
                <a:ext cx="32164020" cy="9233297"/>
              </a:xfrm>
              <a:prstGeom prst="rect">
                <a:avLst/>
              </a:prstGeom>
              <a:blipFill>
                <a:blip r:embed="rId3"/>
                <a:stretch>
                  <a:fillRect l="-929" t="-1849" b="-3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542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</a:t>
            </a:r>
            <a:r>
              <a:rPr lang="en-US" sz="10700" b="1" dirty="0">
                <a:solidFill>
                  <a:srgbClr val="FFFF00"/>
                </a:solidFill>
              </a:rPr>
              <a:t>every</a:t>
            </a:r>
            <a:r>
              <a:rPr lang="en-US" sz="10700" b="1" dirty="0"/>
              <a:t> steps, starting from pre-processing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084982-BDC5-483B-9ADB-04CB3D0F1133}"/>
              </a:ext>
            </a:extLst>
          </p:cNvPr>
          <p:cNvSpPr txBox="1"/>
          <p:nvPr/>
        </p:nvSpPr>
        <p:spPr>
          <a:xfrm>
            <a:off x="2743200" y="4046220"/>
            <a:ext cx="310438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 can happen in pre-processing, such as</a:t>
            </a:r>
          </a:p>
          <a:p>
            <a:r>
              <a:rPr lang="en-US" dirty="0"/>
              <a:t>	forget to change label after processing images (e.g. image scaling for segmentation)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Errors can happen in datasets:</a:t>
            </a:r>
          </a:p>
          <a:p>
            <a:r>
              <a:rPr lang="en-US" dirty="0"/>
              <a:t>	forget the shuffle the samples, some samples are corrupted …</a:t>
            </a:r>
          </a:p>
          <a:p>
            <a:endParaRPr lang="en-US" dirty="0"/>
          </a:p>
          <a:p>
            <a:r>
              <a:rPr lang="en-US" dirty="0"/>
              <a:t>Errors can happen when loading data:</a:t>
            </a:r>
          </a:p>
          <a:p>
            <a:r>
              <a:rPr lang="en-US" dirty="0"/>
              <a:t>	image/label mismatch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191CD-1DC9-440D-9D39-DA1DEAB5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0963275"/>
            <a:ext cx="9829800" cy="9610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90818-DFD4-4EAE-B921-7A3AE5970C00}"/>
              </a:ext>
            </a:extLst>
          </p:cNvPr>
          <p:cNvSpPr txBox="1"/>
          <p:nvPr/>
        </p:nvSpPr>
        <p:spPr>
          <a:xfrm>
            <a:off x="13784580" y="13594735"/>
            <a:ext cx="4709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L2 norm of all samples</a:t>
            </a:r>
          </a:p>
          <a:p>
            <a:endParaRPr lang="en-US" dirty="0"/>
          </a:p>
          <a:p>
            <a:r>
              <a:rPr lang="en-US" dirty="0"/>
              <a:t>Some images are blanket!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A5F35-73DB-4820-9504-ECBFC3AB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392" y="9969459"/>
            <a:ext cx="7375542" cy="7306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C252D-7911-470F-9867-BFFF46158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66" t="17846" r="19207" b="25133"/>
          <a:stretch/>
        </p:blipFill>
        <p:spPr>
          <a:xfrm>
            <a:off x="27928586" y="9941510"/>
            <a:ext cx="7818120" cy="730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BFA17A-F0D2-4AF9-9AD3-AEFCE075E3ED}"/>
              </a:ext>
            </a:extLst>
          </p:cNvPr>
          <p:cNvSpPr txBox="1"/>
          <p:nvPr/>
        </p:nvSpPr>
        <p:spPr>
          <a:xfrm>
            <a:off x="20596860" y="17380387"/>
            <a:ext cx="15979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the image and forget to scale mask</a:t>
            </a:r>
          </a:p>
        </p:txBody>
      </p:sp>
    </p:spTree>
    <p:extLst>
      <p:ext uri="{BB962C8B-B14F-4D97-AF65-F5344CB8AC3E}">
        <p14:creationId xmlns:p14="http://schemas.microsoft.com/office/powerpoint/2010/main" val="88473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20728940" y="4993375"/>
            <a:ext cx="11958319" cy="1159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1536" y="4993375"/>
            <a:ext cx="12923524" cy="1159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8138160" y="17327880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5214580" y="17373600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58E18D-2CC2-4A79-A94F-C133E9BBAA0D}"/>
              </a:ext>
            </a:extLst>
          </p:cNvPr>
          <p:cNvSpPr/>
          <p:nvPr/>
        </p:nvSpPr>
        <p:spPr>
          <a:xfrm>
            <a:off x="20236179" y="16804660"/>
            <a:ext cx="12943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https://www.clinicalradiologyonline.net/article/S0009-9260(17)30058-2/fulltext</a:t>
            </a:r>
          </a:p>
        </p:txBody>
      </p:sp>
    </p:spTree>
    <p:extLst>
      <p:ext uri="{BB962C8B-B14F-4D97-AF65-F5344CB8AC3E}">
        <p14:creationId xmlns:p14="http://schemas.microsoft.com/office/powerpoint/2010/main" val="1497971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immediate inputs to your model training code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8173F-308E-4F26-B868-261DFE11F749}"/>
              </a:ext>
            </a:extLst>
          </p:cNvPr>
          <p:cNvSpPr txBox="1"/>
          <p:nvPr/>
        </p:nvSpPr>
        <p:spPr>
          <a:xfrm>
            <a:off x="3429000" y="4023360"/>
            <a:ext cx="2825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Print/plot/save a few mini-batch and check them before training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DAFE1A5-4BC7-4EB5-98D2-8ACCC0A4E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465" y="5820362"/>
            <a:ext cx="20162534" cy="1008126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B26C969-5FF0-4F9C-94B3-92B50ADC9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97"/>
          <a:stretch/>
        </p:blipFill>
        <p:spPr>
          <a:xfrm>
            <a:off x="1" y="5820362"/>
            <a:ext cx="18288000" cy="10081268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416969BC-4F61-4F99-A23A-FE670F9ACDAC}"/>
              </a:ext>
            </a:extLst>
          </p:cNvPr>
          <p:cNvSpPr/>
          <p:nvPr/>
        </p:nvSpPr>
        <p:spPr>
          <a:xfrm rot="5400000">
            <a:off x="9721215" y="7361873"/>
            <a:ext cx="1120140" cy="15601950"/>
          </a:xfrm>
          <a:prstGeom prst="rightBrace">
            <a:avLst>
              <a:gd name="adj1" fmla="val 87925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5386B-A2E6-4B78-AA5E-6B8338F73CF8}"/>
              </a:ext>
            </a:extLst>
          </p:cNvPr>
          <p:cNvSpPr txBox="1"/>
          <p:nvPr/>
        </p:nvSpPr>
        <p:spPr>
          <a:xfrm>
            <a:off x="8412480" y="15901630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A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62446F8-5952-4A1E-9F15-CDA90AA7C12F}"/>
              </a:ext>
            </a:extLst>
          </p:cNvPr>
          <p:cNvSpPr/>
          <p:nvPr/>
        </p:nvSpPr>
        <p:spPr>
          <a:xfrm rot="5400000">
            <a:off x="26134679" y="7361873"/>
            <a:ext cx="1120140" cy="15601950"/>
          </a:xfrm>
          <a:prstGeom prst="rightBrace">
            <a:avLst>
              <a:gd name="adj1" fmla="val 87925"/>
              <a:gd name="adj2" fmla="val 5000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D3987-9C8D-466C-8DC2-780F71434AB9}"/>
              </a:ext>
            </a:extLst>
          </p:cNvPr>
          <p:cNvSpPr txBox="1"/>
          <p:nvPr/>
        </p:nvSpPr>
        <p:spPr>
          <a:xfrm>
            <a:off x="24825944" y="15901630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B</a:t>
            </a:r>
          </a:p>
        </p:txBody>
      </p:sp>
    </p:spTree>
    <p:extLst>
      <p:ext uri="{BB962C8B-B14F-4D97-AF65-F5344CB8AC3E}">
        <p14:creationId xmlns:p14="http://schemas.microsoft.com/office/powerpoint/2010/main" val="1829275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Check immediate outputs of your model before any post-processing</a:t>
            </a:r>
            <a:endParaRPr lang="en-US" sz="107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50571-A38A-4806-B1BC-C6C3494D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0" t="41406" b="39531"/>
          <a:stretch/>
        </p:blipFill>
        <p:spPr>
          <a:xfrm>
            <a:off x="1485900" y="12367258"/>
            <a:ext cx="25717530" cy="2788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B5CA4-AFB8-4C20-8F4B-CB692F9FA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0" t="39850" b="39037"/>
          <a:stretch/>
        </p:blipFill>
        <p:spPr>
          <a:xfrm>
            <a:off x="1485900" y="8591598"/>
            <a:ext cx="25717530" cy="30889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170207-ADFF-42CE-A586-22BA99BF40FE}"/>
              </a:ext>
            </a:extLst>
          </p:cNvPr>
          <p:cNvSpPr/>
          <p:nvPr/>
        </p:nvSpPr>
        <p:spPr>
          <a:xfrm>
            <a:off x="12360066" y="5366776"/>
            <a:ext cx="9418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scores = model(images)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19B728-C322-48A3-B137-F1DFB5D0914C}"/>
              </a:ext>
            </a:extLst>
          </p:cNvPr>
          <p:cNvGrpSpPr>
            <a:grpSpLocks noChangeAspect="1"/>
          </p:cNvGrpSpPr>
          <p:nvPr/>
        </p:nvGrpSpPr>
        <p:grpSpPr>
          <a:xfrm>
            <a:off x="26907851" y="3676461"/>
            <a:ext cx="8182249" cy="10972800"/>
            <a:chOff x="441282" y="13564355"/>
            <a:chExt cx="11315700" cy="15174913"/>
          </a:xfrm>
        </p:grpSpPr>
        <p:sp>
          <p:nvSpPr>
            <p:cNvPr id="11" name="AutoShape 70">
              <a:extLst>
                <a:ext uri="{FF2B5EF4-FFF2-40B4-BE49-F238E27FC236}">
                  <a16:creationId xmlns:a16="http://schemas.microsoft.com/office/drawing/2014/main" id="{BE0DC57B-14A3-46F1-A2B0-2103016479E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1282" y="13564355"/>
              <a:ext cx="11306175" cy="15155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" name="Picture 72">
              <a:extLst>
                <a:ext uri="{FF2B5EF4-FFF2-40B4-BE49-F238E27FC236}">
                  <a16:creationId xmlns:a16="http://schemas.microsoft.com/office/drawing/2014/main" id="{CA02C9E9-1B2A-45C9-9AF1-8A8467691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82" y="13573880"/>
              <a:ext cx="11315700" cy="151653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 73">
              <a:extLst>
                <a:ext uri="{FF2B5EF4-FFF2-40B4-BE49-F238E27FC236}">
                  <a16:creationId xmlns:a16="http://schemas.microsoft.com/office/drawing/2014/main" id="{7B7600A8-04FF-4DC8-B535-CF183B2B4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5495" y="20885905"/>
              <a:ext cx="471488" cy="474663"/>
            </a:xfrm>
            <a:custGeom>
              <a:avLst/>
              <a:gdLst>
                <a:gd name="T0" fmla="*/ 148 w 297"/>
                <a:gd name="T1" fmla="*/ 0 h 299"/>
                <a:gd name="T2" fmla="*/ 148 w 297"/>
                <a:gd name="T3" fmla="*/ 299 h 299"/>
                <a:gd name="T4" fmla="*/ 0 w 297"/>
                <a:gd name="T5" fmla="*/ 149 h 299"/>
                <a:gd name="T6" fmla="*/ 297 w 297"/>
                <a:gd name="T7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8" y="0"/>
                  </a:moveTo>
                  <a:lnTo>
                    <a:pt x="148" y="299"/>
                  </a:lnTo>
                  <a:moveTo>
                    <a:pt x="0" y="149"/>
                  </a:moveTo>
                  <a:lnTo>
                    <a:pt x="297" y="149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4">
              <a:extLst>
                <a:ext uri="{FF2B5EF4-FFF2-40B4-BE49-F238E27FC236}">
                  <a16:creationId xmlns:a16="http://schemas.microsoft.com/office/drawing/2014/main" id="{347F8F0B-2391-4235-BC48-577054D5D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2682" y="21949530"/>
              <a:ext cx="471488" cy="474663"/>
            </a:xfrm>
            <a:custGeom>
              <a:avLst/>
              <a:gdLst>
                <a:gd name="T0" fmla="*/ 149 w 297"/>
                <a:gd name="T1" fmla="*/ 0 h 299"/>
                <a:gd name="T2" fmla="*/ 149 w 297"/>
                <a:gd name="T3" fmla="*/ 299 h 299"/>
                <a:gd name="T4" fmla="*/ 0 w 297"/>
                <a:gd name="T5" fmla="*/ 150 h 299"/>
                <a:gd name="T6" fmla="*/ 297 w 297"/>
                <a:gd name="T7" fmla="*/ 15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9" y="0"/>
                  </a:moveTo>
                  <a:lnTo>
                    <a:pt x="149" y="299"/>
                  </a:lnTo>
                  <a:moveTo>
                    <a:pt x="0" y="150"/>
                  </a:moveTo>
                  <a:lnTo>
                    <a:pt x="297" y="150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5">
              <a:extLst>
                <a:ext uri="{FF2B5EF4-FFF2-40B4-BE49-F238E27FC236}">
                  <a16:creationId xmlns:a16="http://schemas.microsoft.com/office/drawing/2014/main" id="{2320EC42-2FF3-499A-84CB-BD9D69F22F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895" y="22670255"/>
              <a:ext cx="471488" cy="474663"/>
            </a:xfrm>
            <a:custGeom>
              <a:avLst/>
              <a:gdLst>
                <a:gd name="T0" fmla="*/ 148 w 297"/>
                <a:gd name="T1" fmla="*/ 0 h 299"/>
                <a:gd name="T2" fmla="*/ 148 w 297"/>
                <a:gd name="T3" fmla="*/ 299 h 299"/>
                <a:gd name="T4" fmla="*/ 0 w 297"/>
                <a:gd name="T5" fmla="*/ 149 h 299"/>
                <a:gd name="T6" fmla="*/ 297 w 297"/>
                <a:gd name="T7" fmla="*/ 14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99">
                  <a:moveTo>
                    <a:pt x="148" y="0"/>
                  </a:moveTo>
                  <a:lnTo>
                    <a:pt x="148" y="299"/>
                  </a:lnTo>
                  <a:moveTo>
                    <a:pt x="0" y="149"/>
                  </a:moveTo>
                  <a:lnTo>
                    <a:pt x="297" y="149"/>
                  </a:lnTo>
                </a:path>
              </a:pathLst>
            </a:custGeom>
            <a:noFill/>
            <a:ln w="57150" cap="flat">
              <a:solidFill>
                <a:srgbClr val="FF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AE6941D-31FE-4F27-9062-676AF8C82BD5}"/>
              </a:ext>
            </a:extLst>
          </p:cNvPr>
          <p:cNvSpPr txBox="1"/>
          <p:nvPr/>
        </p:nvSpPr>
        <p:spPr>
          <a:xfrm>
            <a:off x="26308432" y="15062305"/>
            <a:ext cx="9669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: detect key landmarks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EA759-8F3B-4690-B6EC-C8D44132989B}"/>
              </a:ext>
            </a:extLst>
          </p:cNvPr>
          <p:cNvSpPr txBox="1"/>
          <p:nvPr/>
        </p:nvSpPr>
        <p:spPr>
          <a:xfrm>
            <a:off x="5875020" y="15489368"/>
            <a:ext cx="1426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outputs are spatial probability maps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57D662E-DC95-4E03-87DC-75BB1595EA4F}"/>
              </a:ext>
            </a:extLst>
          </p:cNvPr>
          <p:cNvSpPr/>
          <p:nvPr/>
        </p:nvSpPr>
        <p:spPr bwMode="auto">
          <a:xfrm>
            <a:off x="20139660" y="15489368"/>
            <a:ext cx="5006340" cy="923330"/>
          </a:xfrm>
          <a:prstGeom prst="rightArrow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3ACE8-A4C1-45D1-AAEA-CB1CB65C70A5}"/>
              </a:ext>
            </a:extLst>
          </p:cNvPr>
          <p:cNvSpPr txBox="1"/>
          <p:nvPr/>
        </p:nvSpPr>
        <p:spPr>
          <a:xfrm>
            <a:off x="17069226" y="17309232"/>
            <a:ext cx="1325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Postprocessing: extract landmark location</a:t>
            </a:r>
          </a:p>
        </p:txBody>
      </p:sp>
    </p:spTree>
    <p:extLst>
      <p:ext uri="{BB962C8B-B14F-4D97-AF65-F5344CB8AC3E}">
        <p14:creationId xmlns:p14="http://schemas.microsoft.com/office/powerpoint/2010/main" val="723650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Add Debug mode and verbose mode, add </a:t>
            </a:r>
            <a:r>
              <a:rPr lang="en-US" sz="10700" b="1" dirty="0" err="1"/>
              <a:t>working_dir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C590A8-4E4F-4310-91F0-A9C34F0F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103" y="5550217"/>
            <a:ext cx="17545082" cy="5674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579FD-B706-4181-BE8E-4B0BABE3086C}"/>
              </a:ext>
            </a:extLst>
          </p:cNvPr>
          <p:cNvSpPr txBox="1"/>
          <p:nvPr/>
        </p:nvSpPr>
        <p:spPr>
          <a:xfrm>
            <a:off x="3098796" y="12573000"/>
            <a:ext cx="299567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Easily enable or disable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Fast, not slow down training if disabled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Save intermediate results with its index/name/time stamp/data role 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Keep these code lines in your repo</a:t>
            </a:r>
          </a:p>
        </p:txBody>
      </p:sp>
    </p:spTree>
    <p:extLst>
      <p:ext uri="{BB962C8B-B14F-4D97-AF65-F5344CB8AC3E}">
        <p14:creationId xmlns:p14="http://schemas.microsoft.com/office/powerpoint/2010/main" val="3840423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pic>
        <p:nvPicPr>
          <p:cNvPr id="4098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AFE31DF5-F07D-4A18-A802-86FC0768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6" y="3771899"/>
            <a:ext cx="15537180" cy="1165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0002500" y="5029947"/>
            <a:ext cx="155371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is not decreasing quickly</a:t>
            </a:r>
          </a:p>
          <a:p>
            <a:endParaRPr lang="en-US" b="1" dirty="0"/>
          </a:p>
          <a:p>
            <a:r>
              <a:rPr lang="en-US" dirty="0"/>
              <a:t>	learning rate too low</a:t>
            </a:r>
          </a:p>
          <a:p>
            <a:r>
              <a:rPr lang="en-US" dirty="0"/>
              <a:t>	model underfitting</a:t>
            </a:r>
          </a:p>
          <a:p>
            <a:endParaRPr lang="en-US" dirty="0"/>
          </a:p>
          <a:p>
            <a:r>
              <a:rPr lang="en-US" dirty="0"/>
              <a:t>	try to fix the problem by fitting to a tiny dataset</a:t>
            </a:r>
          </a:p>
        </p:txBody>
      </p:sp>
      <p:pic>
        <p:nvPicPr>
          <p:cNvPr id="5122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506A655D-E1C1-489F-9702-BF37CCFE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616" y="98298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8BAD77-5262-49DC-902F-E22F84CB383D}"/>
              </a:ext>
            </a:extLst>
          </p:cNvPr>
          <p:cNvSpPr/>
          <p:nvPr/>
        </p:nvSpPr>
        <p:spPr>
          <a:xfrm>
            <a:off x="10309860" y="19532084"/>
            <a:ext cx="18288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https://machinelearningmastery.com/learning-curves-for-diagnosing-machine-learning-model-performance/</a:t>
            </a:r>
          </a:p>
        </p:txBody>
      </p:sp>
    </p:spTree>
    <p:extLst>
      <p:ext uri="{BB962C8B-B14F-4D97-AF65-F5344CB8AC3E}">
        <p14:creationId xmlns:p14="http://schemas.microsoft.com/office/powerpoint/2010/main" val="2534692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19682460" y="8527527"/>
            <a:ext cx="155371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goes up for dev set and goes down for training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model overfitting</a:t>
            </a:r>
          </a:p>
          <a:p>
            <a:r>
              <a:rPr lang="en-US" dirty="0"/>
              <a:t>	add regularization</a:t>
            </a:r>
          </a:p>
          <a:p>
            <a:r>
              <a:rPr lang="en-US" dirty="0"/>
              <a:t>	reduce mode capacity</a:t>
            </a:r>
          </a:p>
          <a:p>
            <a:r>
              <a:rPr lang="en-US" dirty="0"/>
              <a:t>	add more training data</a:t>
            </a:r>
          </a:p>
        </p:txBody>
      </p:sp>
      <p:pic>
        <p:nvPicPr>
          <p:cNvPr id="4100" name="Picture 4" descr="Example of Train and Validation Learning Curves Showing an Overfit Model">
            <a:extLst>
              <a:ext uri="{FF2B5EF4-FFF2-40B4-BE49-F238E27FC236}">
                <a16:creationId xmlns:a16="http://schemas.microsoft.com/office/drawing/2014/main" id="{829075FD-E919-4A10-BC05-DB98EFE0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5577840"/>
            <a:ext cx="16703040" cy="1252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63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0711160" y="8527527"/>
            <a:ext cx="155371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shows strong variance in dev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model overfitting</a:t>
            </a:r>
          </a:p>
          <a:p>
            <a:r>
              <a:rPr lang="en-US" dirty="0"/>
              <a:t>	training set too small</a:t>
            </a:r>
          </a:p>
          <a:p>
            <a:r>
              <a:rPr lang="en-US" dirty="0"/>
              <a:t>	Add more sample to training set</a:t>
            </a:r>
          </a:p>
        </p:txBody>
      </p:sp>
      <p:pic>
        <p:nvPicPr>
          <p:cNvPr id="6146" name="Picture 2" descr="Example of Train and Validation Learning Curves Showing a Training Dataset That May Be too Small Relative to the Validation Dataset">
            <a:extLst>
              <a:ext uri="{FF2B5EF4-FFF2-40B4-BE49-F238E27FC236}">
                <a16:creationId xmlns:a16="http://schemas.microsoft.com/office/drawing/2014/main" id="{4D46DBFD-A402-44C8-8884-A600F60B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960620"/>
            <a:ext cx="17891760" cy="134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5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19682460" y="8527527"/>
            <a:ext cx="155371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is lower for dev set than train set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dev set is easier than train set</a:t>
            </a:r>
          </a:p>
          <a:p>
            <a:r>
              <a:rPr lang="en-US" dirty="0"/>
              <a:t>	too much data augmentation</a:t>
            </a:r>
          </a:p>
          <a:p>
            <a:r>
              <a:rPr lang="en-US" dirty="0"/>
              <a:t>	dev/</a:t>
            </a:r>
            <a:r>
              <a:rPr lang="en-US" dirty="0" err="1"/>
              <a:t>tra</a:t>
            </a:r>
            <a:r>
              <a:rPr lang="en-US" dirty="0"/>
              <a:t> set distribution mismatch</a:t>
            </a:r>
          </a:p>
          <a:p>
            <a:r>
              <a:rPr lang="en-US" dirty="0"/>
              <a:t>	exam dev set</a:t>
            </a:r>
          </a:p>
        </p:txBody>
      </p:sp>
      <p:pic>
        <p:nvPicPr>
          <p:cNvPr id="7170" name="Picture 2" descr="Example of Train and Validation Learning Curves Showing a Validation Dataset That Is Easier to Predict Than the Training Dataset">
            <a:extLst>
              <a:ext uri="{FF2B5EF4-FFF2-40B4-BE49-F238E27FC236}">
                <a16:creationId xmlns:a16="http://schemas.microsoft.com/office/drawing/2014/main" id="{530D8BD7-E158-4008-9D2D-0138BCB11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0" y="5292836"/>
            <a:ext cx="16260084" cy="1219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177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Monitor the learning curves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7051-CC88-4F7F-BCEB-BD2240C74F31}"/>
              </a:ext>
            </a:extLst>
          </p:cNvPr>
          <p:cNvSpPr txBox="1"/>
          <p:nvPr/>
        </p:nvSpPr>
        <p:spPr>
          <a:xfrm>
            <a:off x="21556980" y="6813027"/>
            <a:ext cx="127330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Good training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Accuracy is high, but still increasing</a:t>
            </a:r>
          </a:p>
          <a:p>
            <a:r>
              <a:rPr lang="en-US" dirty="0"/>
              <a:t>	Consider to train longer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with one-cycle scheduler, at high LR, the accuracy can dip</a:t>
            </a:r>
          </a:p>
        </p:txBody>
      </p:sp>
      <p:pic>
        <p:nvPicPr>
          <p:cNvPr id="6" name="Picture 5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30396E97-9D86-41AD-B533-150F6D9B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0" y="3425937"/>
            <a:ext cx="17663160" cy="883158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655F72E-14A9-4184-987F-EB20344C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12014086"/>
            <a:ext cx="16786864" cy="77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4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Use Debugger</a:t>
            </a:r>
            <a:endParaRPr lang="en-US" sz="10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9B843-43CB-4AF3-A50F-CD1EDEA05F66}"/>
              </a:ext>
            </a:extLst>
          </p:cNvPr>
          <p:cNvSpPr txBox="1"/>
          <p:nvPr/>
        </p:nvSpPr>
        <p:spPr>
          <a:xfrm>
            <a:off x="3360420" y="3817620"/>
            <a:ext cx="26471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shape mismatch</a:t>
            </a:r>
          </a:p>
          <a:p>
            <a:r>
              <a:rPr lang="en-US" dirty="0"/>
              <a:t>Loss function exceptions</a:t>
            </a:r>
          </a:p>
          <a:p>
            <a:r>
              <a:rPr lang="en-US" dirty="0"/>
              <a:t>Nan or inf error</a:t>
            </a:r>
          </a:p>
          <a:p>
            <a:r>
              <a:rPr lang="en-US" dirty="0"/>
              <a:t>All other exceptions …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7C26FE2-0C90-4510-AAD0-506DC933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677" y="4321492"/>
            <a:ext cx="24823690" cy="13440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53C71-02E7-4F0E-B767-34878DC783F1}"/>
              </a:ext>
            </a:extLst>
          </p:cNvPr>
          <p:cNvSpPr txBox="1"/>
          <p:nvPr/>
        </p:nvSpPr>
        <p:spPr>
          <a:xfrm>
            <a:off x="26403300" y="8915400"/>
            <a:ext cx="9029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set breakpoints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check variable values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interactive debugging</a:t>
            </a:r>
          </a:p>
          <a:p>
            <a:r>
              <a:rPr lang="en-US" dirty="0"/>
              <a:t>…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3D715-82C0-4F1F-859D-6A2E19FF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8116855"/>
            <a:ext cx="8287352" cy="1874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645D5-F409-4E9B-9329-2B5DB0612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796" y="11409647"/>
            <a:ext cx="6896100" cy="3381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052B5E-24DB-4AE0-A601-2AF0E6376D8D}"/>
              </a:ext>
            </a:extLst>
          </p:cNvPr>
          <p:cNvSpPr txBox="1"/>
          <p:nvPr/>
        </p:nvSpPr>
        <p:spPr>
          <a:xfrm>
            <a:off x="2220119" y="16885057"/>
            <a:ext cx="9507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</a:t>
            </a:r>
            <a:r>
              <a:rPr lang="en-US" dirty="0" err="1"/>
              <a:t>pdb</a:t>
            </a:r>
            <a:r>
              <a:rPr lang="en-US" dirty="0"/>
              <a:t> or </a:t>
            </a:r>
            <a:r>
              <a:rPr lang="en-US" dirty="0" err="1"/>
              <a:t>ipdb</a:t>
            </a:r>
            <a:r>
              <a:rPr lang="en-US" dirty="0"/>
              <a:t> for CLI experiences of debugging</a:t>
            </a:r>
          </a:p>
        </p:txBody>
      </p:sp>
    </p:spTree>
    <p:extLst>
      <p:ext uri="{BB962C8B-B14F-4D97-AF65-F5344CB8AC3E}">
        <p14:creationId xmlns:p14="http://schemas.microsoft.com/office/powerpoint/2010/main" val="725690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Use Experimental management tools</a:t>
            </a:r>
            <a:endParaRPr lang="en-US" sz="10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3E2385-EAE5-4056-BDBA-DA4CB5D6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315" y="4572000"/>
            <a:ext cx="23740402" cy="8522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2E187-AD0F-4500-9DD2-CD35EAEA9FC2}"/>
              </a:ext>
            </a:extLst>
          </p:cNvPr>
          <p:cNvSpPr txBox="1"/>
          <p:nvPr/>
        </p:nvSpPr>
        <p:spPr>
          <a:xfrm>
            <a:off x="13601700" y="13716000"/>
            <a:ext cx="18242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Record your training and parameters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Integrated with python training code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Support hyperparameter searching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Easy to compare different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15939-29AB-4064-B7E3-2A4AC99A0BCA}"/>
              </a:ext>
            </a:extLst>
          </p:cNvPr>
          <p:cNvSpPr txBox="1"/>
          <p:nvPr/>
        </p:nvSpPr>
        <p:spPr>
          <a:xfrm>
            <a:off x="2367276" y="16877140"/>
            <a:ext cx="11577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iterations may be needed to reach required performance</a:t>
            </a:r>
          </a:p>
        </p:txBody>
      </p:sp>
      <p:pic>
        <p:nvPicPr>
          <p:cNvPr id="8194" name="Picture 2" descr="Engineer Cartoon">
            <a:extLst>
              <a:ext uri="{FF2B5EF4-FFF2-40B4-BE49-F238E27FC236}">
                <a16:creationId xmlns:a16="http://schemas.microsoft.com/office/drawing/2014/main" id="{545491E4-F3AD-4959-BDC7-34F5B48B1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2" r="26353"/>
          <a:stretch/>
        </p:blipFill>
        <p:spPr bwMode="auto">
          <a:xfrm>
            <a:off x="3098796" y="7142699"/>
            <a:ext cx="7589520" cy="80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2972C206-2965-4EBF-B1FB-BEB9AE92343D}"/>
              </a:ext>
            </a:extLst>
          </p:cNvPr>
          <p:cNvSpPr/>
          <p:nvPr/>
        </p:nvSpPr>
        <p:spPr bwMode="auto">
          <a:xfrm>
            <a:off x="7293606" y="4832353"/>
            <a:ext cx="7475220" cy="3094008"/>
          </a:xfrm>
          <a:prstGeom prst="wedgeEllipseCallout">
            <a:avLst/>
          </a:prstGeom>
          <a:solidFill>
            <a:schemeClr val="bg1"/>
          </a:solidFill>
          <a:ln w="508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3600" b="1" dirty="0">
                <a:latin typeface="Arial"/>
              </a:rPr>
              <a:t>My model is finally good, </a:t>
            </a:r>
          </a:p>
          <a:p>
            <a:pPr algn="ctr"/>
            <a:r>
              <a:rPr lang="en-US" sz="3600" b="1" dirty="0">
                <a:latin typeface="Arial"/>
              </a:rPr>
              <a:t>but I forget how it was trained ! </a:t>
            </a:r>
          </a:p>
        </p:txBody>
      </p:sp>
    </p:spTree>
    <p:extLst>
      <p:ext uri="{BB962C8B-B14F-4D97-AF65-F5344CB8AC3E}">
        <p14:creationId xmlns:p14="http://schemas.microsoft.com/office/powerpoint/2010/main" val="188373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2001500" y="5074920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MR images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4ECEF7-39C7-4A26-8ACF-50B74F72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293122"/>
              </p:ext>
            </p:extLst>
          </p:nvPr>
        </p:nvGraphicFramePr>
        <p:xfrm>
          <a:off x="9197340" y="7490518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43003500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23784874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97397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8266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399348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6515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0A6B01-717E-4AD2-8993-40B28DC8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91255"/>
              </p:ext>
            </p:extLst>
          </p:nvPr>
        </p:nvGraphicFramePr>
        <p:xfrm>
          <a:off x="19347180" y="7512130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MRI+1K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3770BA-D00D-4C98-B36C-739B945EE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077052"/>
              </p:ext>
            </p:extLst>
          </p:nvPr>
        </p:nvGraphicFramePr>
        <p:xfrm>
          <a:off x="24620220" y="7512130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334514525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35000952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13524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8K MRI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8K MRI</a:t>
                      </a:r>
                    </a:p>
                    <a:p>
                      <a:pPr algn="ctr"/>
                      <a:endParaRPr lang="en-US" sz="5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863743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1K MRI+1K 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032971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/>
                        <a:t>1K MRI</a:t>
                      </a:r>
                    </a:p>
                    <a:p>
                      <a:pPr algn="ctr"/>
                      <a:r>
                        <a:rPr lang="en-US" sz="5400" dirty="0"/>
                        <a:t>+1K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053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0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5D67F-33EE-416E-9660-011DD86B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C3235-F57C-407F-95A9-1C152178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700" b="1" dirty="0"/>
              <a:t>Do not use hyperparameter searching as the first remedy</a:t>
            </a:r>
            <a:endParaRPr lang="en-US" sz="10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DE39D4-C822-41D7-90A2-A8376F43F8A7}"/>
              </a:ext>
            </a:extLst>
          </p:cNvPr>
          <p:cNvSpPr txBox="1"/>
          <p:nvPr/>
        </p:nvSpPr>
        <p:spPr>
          <a:xfrm>
            <a:off x="3589020" y="4630594"/>
            <a:ext cx="5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decision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BCBA695-26C3-48CD-95FD-CD9ADEF22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955671"/>
              </p:ext>
            </p:extLst>
          </p:nvPr>
        </p:nvGraphicFramePr>
        <p:xfrm>
          <a:off x="-1360170" y="6239719"/>
          <a:ext cx="15110460" cy="809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8BBA1C-B7EE-4B9A-9AE7-BF01EFAA957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6195060" y="5553924"/>
            <a:ext cx="0" cy="68579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F21A60-E2B3-4E8A-8F1F-74C62B8BDC53}"/>
              </a:ext>
            </a:extLst>
          </p:cNvPr>
          <p:cNvCxnSpPr>
            <a:cxnSpLocks/>
          </p:cNvCxnSpPr>
          <p:nvPr/>
        </p:nvCxnSpPr>
        <p:spPr>
          <a:xfrm>
            <a:off x="6195060" y="14629586"/>
            <a:ext cx="0" cy="166877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186DCA-091C-4B31-9655-13F721737128}"/>
              </a:ext>
            </a:extLst>
          </p:cNvPr>
          <p:cNvGrpSpPr/>
          <p:nvPr/>
        </p:nvGrpSpPr>
        <p:grpSpPr>
          <a:xfrm>
            <a:off x="4655605" y="16244809"/>
            <a:ext cx="3436830" cy="2156672"/>
            <a:chOff x="6200882" y="6211761"/>
            <a:chExt cx="3091703" cy="18799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33E7755-B20C-44E9-92B3-9B8D19170D3B}"/>
                </a:ext>
              </a:extLst>
            </p:cNvPr>
            <p:cNvSpPr/>
            <p:nvPr/>
          </p:nvSpPr>
          <p:spPr>
            <a:xfrm>
              <a:off x="6200882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91838F2D-218E-4866-8B72-CD3C4D05224A}"/>
                </a:ext>
              </a:extLst>
            </p:cNvPr>
            <p:cNvSpPr txBox="1"/>
            <p:nvPr/>
          </p:nvSpPr>
          <p:spPr>
            <a:xfrm>
              <a:off x="6200882" y="6303533"/>
              <a:ext cx="3091703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Hyperparameter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searching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FF49C-CC1D-400F-840C-192814C64BD7}"/>
              </a:ext>
            </a:extLst>
          </p:cNvPr>
          <p:cNvCxnSpPr>
            <a:cxnSpLocks/>
          </p:cNvCxnSpPr>
          <p:nvPr/>
        </p:nvCxnSpPr>
        <p:spPr>
          <a:xfrm>
            <a:off x="8092435" y="17323144"/>
            <a:ext cx="1371605" cy="0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20DC4-AEB3-424E-9762-8A4BDDF8DF6D}"/>
              </a:ext>
            </a:extLst>
          </p:cNvPr>
          <p:cNvSpPr txBox="1"/>
          <p:nvPr/>
        </p:nvSpPr>
        <p:spPr>
          <a:xfrm>
            <a:off x="9685774" y="16712344"/>
            <a:ext cx="374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00DA1B-FE81-4D98-ACE9-17E381FFBA43}"/>
              </a:ext>
            </a:extLst>
          </p:cNvPr>
          <p:cNvSpPr txBox="1"/>
          <p:nvPr/>
        </p:nvSpPr>
        <p:spPr>
          <a:xfrm>
            <a:off x="4674873" y="9825335"/>
            <a:ext cx="4240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27A8DE-9B84-4F64-8763-09F9149F0325}"/>
              </a:ext>
            </a:extLst>
          </p:cNvPr>
          <p:cNvGrpSpPr/>
          <p:nvPr/>
        </p:nvGrpSpPr>
        <p:grpSpPr>
          <a:xfrm>
            <a:off x="15596015" y="3614210"/>
            <a:ext cx="2892236" cy="1879953"/>
            <a:chOff x="6109111" y="6211761"/>
            <a:chExt cx="2892236" cy="187995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DEE9FF9-9FAC-4D1E-87DD-1D72EEC28E79}"/>
                </a:ext>
              </a:extLst>
            </p:cNvPr>
            <p:cNvSpPr/>
            <p:nvPr/>
          </p:nvSpPr>
          <p:spPr>
            <a:xfrm>
              <a:off x="6109111" y="6211761"/>
              <a:ext cx="2892236" cy="187995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EB58787E-A91A-4CA8-AA22-35A029CA9030}"/>
                </a:ext>
              </a:extLst>
            </p:cNvPr>
            <p:cNvSpPr txBox="1"/>
            <p:nvPr/>
          </p:nvSpPr>
          <p:spPr>
            <a:xfrm>
              <a:off x="6200883" y="6303533"/>
              <a:ext cx="2708692" cy="1696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Bias-Variance analysis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39800A0-E19C-4BD6-A328-BBC15C0B88A8}"/>
              </a:ext>
            </a:extLst>
          </p:cNvPr>
          <p:cNvSpPr/>
          <p:nvPr/>
        </p:nvSpPr>
        <p:spPr bwMode="auto">
          <a:xfrm>
            <a:off x="14687553" y="7104995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bias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5D8B3-FE1C-4705-A460-0A326D7D6467}"/>
              </a:ext>
            </a:extLst>
          </p:cNvPr>
          <p:cNvSpPr/>
          <p:nvPr/>
        </p:nvSpPr>
        <p:spPr bwMode="auto">
          <a:xfrm>
            <a:off x="14687553" y="10130747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variance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B00693-FEA1-4636-B49D-947C570CD8CC}"/>
              </a:ext>
            </a:extLst>
          </p:cNvPr>
          <p:cNvSpPr/>
          <p:nvPr/>
        </p:nvSpPr>
        <p:spPr bwMode="auto">
          <a:xfrm>
            <a:off x="14687553" y="13344704"/>
            <a:ext cx="5097780" cy="196596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dirty="0">
                <a:latin typeface="Arial"/>
              </a:rPr>
              <a:t>Fix train/dev </a:t>
            </a:r>
          </a:p>
          <a:p>
            <a:pPr algn="ctr"/>
            <a:r>
              <a:rPr lang="en-US" dirty="0">
                <a:latin typeface="Arial"/>
              </a:rPr>
              <a:t>data mismatch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29F776-D3AF-40C9-ACC4-DC2B8305BE20}"/>
              </a:ext>
            </a:extLst>
          </p:cNvPr>
          <p:cNvCxnSpPr>
            <a:stCxn id="29" idx="1"/>
          </p:cNvCxnSpPr>
          <p:nvPr/>
        </p:nvCxnSpPr>
        <p:spPr>
          <a:xfrm flipH="1">
            <a:off x="14687553" y="4554187"/>
            <a:ext cx="908462" cy="2390788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6CBA3E-2EA9-40EC-BD2F-7F68C929D7D3}"/>
              </a:ext>
            </a:extLst>
          </p:cNvPr>
          <p:cNvCxnSpPr>
            <a:cxnSpLocks/>
          </p:cNvCxnSpPr>
          <p:nvPr/>
        </p:nvCxnSpPr>
        <p:spPr>
          <a:xfrm>
            <a:off x="18488251" y="4603269"/>
            <a:ext cx="1211663" cy="2341706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Diamond 37">
            <a:extLst>
              <a:ext uri="{FF2B5EF4-FFF2-40B4-BE49-F238E27FC236}">
                <a16:creationId xmlns:a16="http://schemas.microsoft.com/office/drawing/2014/main" id="{C1A5809B-3364-44FF-BF1C-D2156988EDC1}"/>
              </a:ext>
            </a:extLst>
          </p:cNvPr>
          <p:cNvSpPr/>
          <p:nvPr/>
        </p:nvSpPr>
        <p:spPr bwMode="auto">
          <a:xfrm>
            <a:off x="14481813" y="16366579"/>
            <a:ext cx="5509260" cy="2314082"/>
          </a:xfrm>
          <a:prstGeom prst="diamond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4000" dirty="0">
                <a:latin typeface="Arial"/>
              </a:rPr>
              <a:t>Has </a:t>
            </a:r>
          </a:p>
          <a:p>
            <a:pPr algn="ctr"/>
            <a:r>
              <a:rPr lang="en-US" sz="4000" dirty="0">
                <a:latin typeface="Arial"/>
              </a:rPr>
              <a:t>new issues?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6A59A0-A5A0-4BA6-9FF7-7D159FB2E83D}"/>
              </a:ext>
            </a:extLst>
          </p:cNvPr>
          <p:cNvCxnSpPr>
            <a:cxnSpLocks/>
          </p:cNvCxnSpPr>
          <p:nvPr/>
        </p:nvCxnSpPr>
        <p:spPr>
          <a:xfrm>
            <a:off x="17236443" y="9043630"/>
            <a:ext cx="0" cy="1059792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23A36D-D836-4326-925E-FA723803FF7E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7236443" y="12096707"/>
            <a:ext cx="0" cy="1247997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96B4EB-90D8-4AD5-8A34-BFA6DA0C597A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17236443" y="15310664"/>
            <a:ext cx="0" cy="10559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260273B-1FD6-43F2-A77E-6466522A9253}"/>
              </a:ext>
            </a:extLst>
          </p:cNvPr>
          <p:cNvCxnSpPr>
            <a:stCxn id="38" idx="3"/>
            <a:endCxn id="6" idx="3"/>
          </p:cNvCxnSpPr>
          <p:nvPr/>
        </p:nvCxnSpPr>
        <p:spPr>
          <a:xfrm flipH="1" flipV="1">
            <a:off x="19785333" y="8087975"/>
            <a:ext cx="205740" cy="9435645"/>
          </a:xfrm>
          <a:prstGeom prst="bentConnector3">
            <a:avLst>
              <a:gd name="adj1" fmla="val -911111"/>
            </a:avLst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C5ECB1-6E18-4B21-B385-EDD727D64F77}"/>
              </a:ext>
            </a:extLst>
          </p:cNvPr>
          <p:cNvCxnSpPr>
            <a:cxnSpLocks/>
          </p:cNvCxnSpPr>
          <p:nvPr/>
        </p:nvCxnSpPr>
        <p:spPr>
          <a:xfrm>
            <a:off x="17236443" y="18714899"/>
            <a:ext cx="0" cy="1055915"/>
          </a:xfrm>
          <a:prstGeom prst="straightConnector1">
            <a:avLst/>
          </a:prstGeom>
          <a:ln w="1016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A024FB9-7709-44A0-8791-6F45A9006FBF}"/>
              </a:ext>
            </a:extLst>
          </p:cNvPr>
          <p:cNvSpPr txBox="1"/>
          <p:nvPr/>
        </p:nvSpPr>
        <p:spPr>
          <a:xfrm>
            <a:off x="19876773" y="16352465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96DBB5-BCEE-4B6A-9B93-94B4CFD63981}"/>
              </a:ext>
            </a:extLst>
          </p:cNvPr>
          <p:cNvSpPr txBox="1"/>
          <p:nvPr/>
        </p:nvSpPr>
        <p:spPr>
          <a:xfrm>
            <a:off x="17430753" y="18492559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D86302-32DC-4B13-B924-7E45A108B2B5}"/>
              </a:ext>
            </a:extLst>
          </p:cNvPr>
          <p:cNvSpPr txBox="1"/>
          <p:nvPr/>
        </p:nvSpPr>
        <p:spPr>
          <a:xfrm>
            <a:off x="23928399" y="7133282"/>
            <a:ext cx="1209294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Start hyperparameter searching after fixing obvious bias/variance problems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Often large performance gain is from error analysis and collecting specific new data for problems found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Fix bias/variance problems can change model and which hyperparameters to tune</a:t>
            </a:r>
          </a:p>
        </p:txBody>
      </p:sp>
    </p:spTree>
    <p:extLst>
      <p:ext uri="{BB962C8B-B14F-4D97-AF65-F5344CB8AC3E}">
        <p14:creationId xmlns:p14="http://schemas.microsoft.com/office/powerpoint/2010/main" val="889770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75049-96DF-4777-8A3C-A268EE5199F4}"/>
              </a:ext>
            </a:extLst>
          </p:cNvPr>
          <p:cNvSpPr txBox="1"/>
          <p:nvPr/>
        </p:nvSpPr>
        <p:spPr>
          <a:xfrm>
            <a:off x="9971776" y="4413054"/>
            <a:ext cx="23540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Sample the Dev and Test sets from the </a:t>
            </a:r>
            <a:r>
              <a:rPr lang="en-US" sz="8000" u="sng" dirty="0"/>
              <a:t>same data distribution for the deployment time</a:t>
            </a:r>
          </a:p>
        </p:txBody>
      </p:sp>
      <p:pic>
        <p:nvPicPr>
          <p:cNvPr id="3074" name="Picture 2" descr="Tradeoff: Bias or Variance. What is the Bias Variance tradeoff? | by Eric  Stokes | Towards Data Science">
            <a:extLst>
              <a:ext uri="{FF2B5EF4-FFF2-40B4-BE49-F238E27FC236}">
                <a16:creationId xmlns:a16="http://schemas.microsoft.com/office/drawing/2014/main" id="{D23889AB-80C7-46AC-A463-14E8BDA2F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77" y="8525457"/>
            <a:ext cx="13909582" cy="83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AFD82C-977E-4047-8F58-25B36FCA2E4C}"/>
              </a:ext>
            </a:extLst>
          </p:cNvPr>
          <p:cNvSpPr txBox="1"/>
          <p:nvPr/>
        </p:nvSpPr>
        <p:spPr>
          <a:xfrm>
            <a:off x="24734520" y="12481562"/>
            <a:ext cx="11132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and Test sets define the target of the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9F2BC-B72C-41E8-B3D4-994465CC2DAD}"/>
              </a:ext>
            </a:extLst>
          </p:cNvPr>
          <p:cNvSpPr/>
          <p:nvPr/>
        </p:nvSpPr>
        <p:spPr>
          <a:xfrm>
            <a:off x="9692640" y="18429064"/>
            <a:ext cx="1828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https://www.google.com/url?sa=i&amp;url=https%3A%2F%2Ftowardsdatascience.com%2Ftradeoff-bias-or-variance-1409eec38caf&amp;psig=AOvVaw0FzJ-R_8JxUkPlAiJQax7Y&amp;ust=1620153718709000&amp;source=images&amp;cd=vfe&amp;ved=0CAIQjRxqFwoTCMCroImVrvACFQAAAAAdAAAAABAD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121535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Test and Train sets can be from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2793980" y="4867219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</a:t>
            </a:r>
            <a:r>
              <a:rPr lang="en-US" b="1" dirty="0">
                <a:solidFill>
                  <a:srgbClr val="FF0000"/>
                </a:solidFill>
              </a:rPr>
              <a:t>CT</a:t>
            </a:r>
            <a:r>
              <a:rPr lang="en-US" dirty="0"/>
              <a:t> images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4ECEF7-39C7-4A26-8ACF-50B74F72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387860"/>
              </p:ext>
            </p:extLst>
          </p:nvPr>
        </p:nvGraphicFramePr>
        <p:xfrm>
          <a:off x="9197340" y="7490518"/>
          <a:ext cx="97536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43003500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23784874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97397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8266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399348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6515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0A6B01-717E-4AD2-8993-40B28DC8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63967"/>
              </p:ext>
            </p:extLst>
          </p:nvPr>
        </p:nvGraphicFramePr>
        <p:xfrm>
          <a:off x="19347180" y="7512130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10K MRI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7142309-3208-45A2-823D-05EEF8B6B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750699"/>
              </p:ext>
            </p:extLst>
          </p:nvPr>
        </p:nvGraphicFramePr>
        <p:xfrm>
          <a:off x="24620220" y="7490518"/>
          <a:ext cx="4876800" cy="86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04986065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1828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643756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10K MRI+500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012812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41099"/>
                  </a:ext>
                </a:extLst>
              </a:tr>
              <a:tr h="247904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/>
                        <a:t>250 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533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27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5A7A5-BE09-4B16-9B7E-76739EAC8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9C0EE74-1F2C-4D2D-91EC-B282DFC749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036A1-6E39-480B-95CC-54046C83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/>
              <a:t>Dev and Train set are from the different distribution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BC0BD5-C74C-4950-A3A1-70D88E4A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82" b="54159"/>
          <a:stretch/>
        </p:blipFill>
        <p:spPr bwMode="auto">
          <a:xfrm>
            <a:off x="1686823" y="11803438"/>
            <a:ext cx="5899054" cy="5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B5223-BCD0-412A-88B5-673367B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67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6823" y="4216135"/>
            <a:ext cx="5899054" cy="529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D0F7E-6B4A-4480-9F30-7542D7B1EB0B}"/>
              </a:ext>
            </a:extLst>
          </p:cNvPr>
          <p:cNvSpPr txBox="1"/>
          <p:nvPr/>
        </p:nvSpPr>
        <p:spPr>
          <a:xfrm>
            <a:off x="1686823" y="9532622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10K, MRI 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2436C7-93AA-41C3-85DC-A943FD27E6C9}"/>
              </a:ext>
            </a:extLst>
          </p:cNvPr>
          <p:cNvSpPr txBox="1"/>
          <p:nvPr/>
        </p:nvSpPr>
        <p:spPr>
          <a:xfrm>
            <a:off x="2217420" y="17524039"/>
            <a:ext cx="722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1K, CT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9C657-5419-41D5-AA11-05E52BD0E7D9}"/>
              </a:ext>
            </a:extLst>
          </p:cNvPr>
          <p:cNvSpPr txBox="1"/>
          <p:nvPr/>
        </p:nvSpPr>
        <p:spPr>
          <a:xfrm>
            <a:off x="11948160" y="3564199"/>
            <a:ext cx="2157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Detect whether heart is imaged in </a:t>
            </a:r>
            <a:r>
              <a:rPr lang="en-US" b="1" dirty="0">
                <a:solidFill>
                  <a:srgbClr val="FF0000"/>
                </a:solidFill>
              </a:rPr>
              <a:t>CT</a:t>
            </a:r>
            <a:r>
              <a:rPr lang="en-US" dirty="0"/>
              <a:t> images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BC0627-84CA-469E-9B6F-1FE551A658E6}"/>
              </a:ext>
            </a:extLst>
          </p:cNvPr>
          <p:cNvCxnSpPr>
            <a:cxnSpLocks/>
          </p:cNvCxnSpPr>
          <p:nvPr/>
        </p:nvCxnSpPr>
        <p:spPr>
          <a:xfrm flipH="1">
            <a:off x="12693894" y="4850422"/>
            <a:ext cx="203588" cy="1355274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653875-5217-4F05-A07D-45768F9EB56E}"/>
              </a:ext>
            </a:extLst>
          </p:cNvPr>
          <p:cNvCxnSpPr>
            <a:cxnSpLocks/>
          </p:cNvCxnSpPr>
          <p:nvPr/>
        </p:nvCxnSpPr>
        <p:spPr>
          <a:xfrm>
            <a:off x="12693894" y="18403162"/>
            <a:ext cx="14238977" cy="0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4D4167-0A8D-4328-929E-1461C240109C}"/>
              </a:ext>
            </a:extLst>
          </p:cNvPr>
          <p:cNvCxnSpPr>
            <a:cxnSpLocks/>
          </p:cNvCxnSpPr>
          <p:nvPr/>
        </p:nvCxnSpPr>
        <p:spPr>
          <a:xfrm>
            <a:off x="12863066" y="6846162"/>
            <a:ext cx="1423897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C721431-6843-43D7-BFA1-C723303151C8}"/>
              </a:ext>
            </a:extLst>
          </p:cNvPr>
          <p:cNvSpPr/>
          <p:nvPr/>
        </p:nvSpPr>
        <p:spPr bwMode="auto">
          <a:xfrm>
            <a:off x="12770094" y="8980446"/>
            <a:ext cx="14122400" cy="9371916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2400" h="4472343">
                <a:moveTo>
                  <a:pt x="0" y="4472343"/>
                </a:moveTo>
                <a:cubicBezTo>
                  <a:pt x="298450" y="3729393"/>
                  <a:pt x="596900" y="2986443"/>
                  <a:pt x="1447800" y="2338743"/>
                </a:cubicBezTo>
                <a:cubicBezTo>
                  <a:pt x="2298700" y="1691043"/>
                  <a:pt x="3678767" y="962910"/>
                  <a:pt x="5105400" y="586143"/>
                </a:cubicBezTo>
                <a:cubicBezTo>
                  <a:pt x="6532033" y="209376"/>
                  <a:pt x="8504767" y="175510"/>
                  <a:pt x="10007600" y="78143"/>
                </a:cubicBezTo>
                <a:cubicBezTo>
                  <a:pt x="11510433" y="-19224"/>
                  <a:pt x="14122400" y="1943"/>
                  <a:pt x="14122400" y="1943"/>
                </a:cubicBezTo>
                <a:lnTo>
                  <a:pt x="14122400" y="1943"/>
                </a:lnTo>
              </a:path>
            </a:pathLst>
          </a:custGeom>
          <a:noFill/>
          <a:ln w="152400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202B9-217E-4ED8-9955-6D4628C402B2}"/>
              </a:ext>
            </a:extLst>
          </p:cNvPr>
          <p:cNvSpPr txBox="1"/>
          <p:nvPr/>
        </p:nvSpPr>
        <p:spPr>
          <a:xfrm>
            <a:off x="18709501" y="18676539"/>
            <a:ext cx="581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00AD6-39EC-4ED5-9978-A30A6528197C}"/>
              </a:ext>
            </a:extLst>
          </p:cNvPr>
          <p:cNvSpPr txBox="1"/>
          <p:nvPr/>
        </p:nvSpPr>
        <p:spPr>
          <a:xfrm>
            <a:off x="9457186" y="12674468"/>
            <a:ext cx="34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3E5488-A15B-45A9-AE25-CBB42D56FD64}"/>
              </a:ext>
            </a:extLst>
          </p:cNvPr>
          <p:cNvSpPr txBox="1"/>
          <p:nvPr/>
        </p:nvSpPr>
        <p:spPr>
          <a:xfrm>
            <a:off x="27197294" y="8451974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769436-B27E-47A4-B904-E157862E4C9F}"/>
              </a:ext>
            </a:extLst>
          </p:cNvPr>
          <p:cNvCxnSpPr>
            <a:cxnSpLocks/>
          </p:cNvCxnSpPr>
          <p:nvPr/>
        </p:nvCxnSpPr>
        <p:spPr>
          <a:xfrm>
            <a:off x="26587694" y="8980446"/>
            <a:ext cx="0" cy="116490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DCD9DF-39AE-4322-B1E2-81ACCE515B0C}"/>
              </a:ext>
            </a:extLst>
          </p:cNvPr>
          <p:cNvSpPr txBox="1"/>
          <p:nvPr/>
        </p:nvSpPr>
        <p:spPr>
          <a:xfrm>
            <a:off x="23886909" y="9222023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Variance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A03F31-67E4-4714-9393-2B074D28F9E3}"/>
              </a:ext>
            </a:extLst>
          </p:cNvPr>
          <p:cNvCxnSpPr>
            <a:cxnSpLocks/>
          </p:cNvCxnSpPr>
          <p:nvPr/>
        </p:nvCxnSpPr>
        <p:spPr>
          <a:xfrm>
            <a:off x="26587694" y="6846162"/>
            <a:ext cx="0" cy="213428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D55CB6-6CA9-43E4-B5D9-661499DCA73C}"/>
              </a:ext>
            </a:extLst>
          </p:cNvPr>
          <p:cNvSpPr txBox="1"/>
          <p:nvPr/>
        </p:nvSpPr>
        <p:spPr>
          <a:xfrm>
            <a:off x="24932501" y="7579731"/>
            <a:ext cx="331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Bias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D375FD-B644-490C-B59E-D214CF891ED6}"/>
              </a:ext>
            </a:extLst>
          </p:cNvPr>
          <p:cNvSpPr txBox="1"/>
          <p:nvPr/>
        </p:nvSpPr>
        <p:spPr>
          <a:xfrm>
            <a:off x="27197294" y="6456233"/>
            <a:ext cx="590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accuracy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44DBA-851F-4791-8886-AE6B36487E8A}"/>
              </a:ext>
            </a:extLst>
          </p:cNvPr>
          <p:cNvSpPr/>
          <p:nvPr/>
        </p:nvSpPr>
        <p:spPr bwMode="auto">
          <a:xfrm>
            <a:off x="12643094" y="10146913"/>
            <a:ext cx="14147800" cy="8254689"/>
          </a:xfrm>
          <a:custGeom>
            <a:avLst/>
            <a:gdLst>
              <a:gd name="connsiteX0" fmla="*/ 0 w 14122400"/>
              <a:gd name="connsiteY0" fmla="*/ 4472343 h 4472343"/>
              <a:gd name="connsiteX1" fmla="*/ 1447800 w 14122400"/>
              <a:gd name="connsiteY1" fmla="*/ 2338743 h 4472343"/>
              <a:gd name="connsiteX2" fmla="*/ 5105400 w 14122400"/>
              <a:gd name="connsiteY2" fmla="*/ 586143 h 4472343"/>
              <a:gd name="connsiteX3" fmla="*/ 10007600 w 14122400"/>
              <a:gd name="connsiteY3" fmla="*/ 78143 h 4472343"/>
              <a:gd name="connsiteX4" fmla="*/ 14122400 w 14122400"/>
              <a:gd name="connsiteY4" fmla="*/ 1943 h 4472343"/>
              <a:gd name="connsiteX5" fmla="*/ 14122400 w 14122400"/>
              <a:gd name="connsiteY5" fmla="*/ 1943 h 4472343"/>
              <a:gd name="connsiteX0" fmla="*/ 0 w 15113000"/>
              <a:gd name="connsiteY0" fmla="*/ 4120832 h 4120832"/>
              <a:gd name="connsiteX1" fmla="*/ 2438400 w 15113000"/>
              <a:gd name="connsiteY1" fmla="*/ 2338743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5113000 w 15113000"/>
              <a:gd name="connsiteY5" fmla="*/ 1943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5" fmla="*/ 12090400 w 15113000"/>
              <a:gd name="connsiteY5" fmla="*/ 898901 h 4120832"/>
              <a:gd name="connsiteX0" fmla="*/ 0 w 15113000"/>
              <a:gd name="connsiteY0" fmla="*/ 4120832 h 4120832"/>
              <a:gd name="connsiteX1" fmla="*/ 2540000 w 15113000"/>
              <a:gd name="connsiteY1" fmla="*/ 2035717 h 4120832"/>
              <a:gd name="connsiteX2" fmla="*/ 6096000 w 15113000"/>
              <a:gd name="connsiteY2" fmla="*/ 586143 h 4120832"/>
              <a:gd name="connsiteX3" fmla="*/ 10998200 w 15113000"/>
              <a:gd name="connsiteY3" fmla="*/ 78143 h 4120832"/>
              <a:gd name="connsiteX4" fmla="*/ 15113000 w 15113000"/>
              <a:gd name="connsiteY4" fmla="*/ 1943 h 4120832"/>
              <a:gd name="connsiteX0" fmla="*/ 0 w 13792200"/>
              <a:gd name="connsiteY0" fmla="*/ 4103783 h 4103783"/>
              <a:gd name="connsiteX1" fmla="*/ 2540000 w 13792200"/>
              <a:gd name="connsiteY1" fmla="*/ 2018668 h 4103783"/>
              <a:gd name="connsiteX2" fmla="*/ 6096000 w 13792200"/>
              <a:gd name="connsiteY2" fmla="*/ 569094 h 4103783"/>
              <a:gd name="connsiteX3" fmla="*/ 10998200 w 13792200"/>
              <a:gd name="connsiteY3" fmla="*/ 61094 h 4103783"/>
              <a:gd name="connsiteX4" fmla="*/ 13792200 w 13792200"/>
              <a:gd name="connsiteY4" fmla="*/ 9136 h 4103783"/>
              <a:gd name="connsiteX0" fmla="*/ 0 w 14249400"/>
              <a:gd name="connsiteY0" fmla="*/ 4191615 h 4191615"/>
              <a:gd name="connsiteX1" fmla="*/ 2540000 w 14249400"/>
              <a:gd name="connsiteY1" fmla="*/ 2106500 h 4191615"/>
              <a:gd name="connsiteX2" fmla="*/ 6096000 w 14249400"/>
              <a:gd name="connsiteY2" fmla="*/ 656926 h 4191615"/>
              <a:gd name="connsiteX3" fmla="*/ 10998200 w 14249400"/>
              <a:gd name="connsiteY3" fmla="*/ 148926 h 4191615"/>
              <a:gd name="connsiteX4" fmla="*/ 14249400 w 14249400"/>
              <a:gd name="connsiteY4" fmla="*/ 0 h 4191615"/>
              <a:gd name="connsiteX0" fmla="*/ 0 w 14147800"/>
              <a:gd name="connsiteY0" fmla="*/ 4120833 h 4120833"/>
              <a:gd name="connsiteX1" fmla="*/ 2540000 w 14147800"/>
              <a:gd name="connsiteY1" fmla="*/ 2035718 h 4120833"/>
              <a:gd name="connsiteX2" fmla="*/ 6096000 w 14147800"/>
              <a:gd name="connsiteY2" fmla="*/ 586144 h 4120833"/>
              <a:gd name="connsiteX3" fmla="*/ 10998200 w 14147800"/>
              <a:gd name="connsiteY3" fmla="*/ 78144 h 4120833"/>
              <a:gd name="connsiteX4" fmla="*/ 14147800 w 14147800"/>
              <a:gd name="connsiteY4" fmla="*/ 1944 h 412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800" h="4120833">
                <a:moveTo>
                  <a:pt x="0" y="4120833"/>
                </a:moveTo>
                <a:cubicBezTo>
                  <a:pt x="298450" y="3377883"/>
                  <a:pt x="1524000" y="2624833"/>
                  <a:pt x="2540000" y="2035718"/>
                </a:cubicBezTo>
                <a:cubicBezTo>
                  <a:pt x="3556000" y="1446603"/>
                  <a:pt x="4686300" y="912406"/>
                  <a:pt x="6096000" y="586144"/>
                </a:cubicBezTo>
                <a:cubicBezTo>
                  <a:pt x="7505700" y="259882"/>
                  <a:pt x="9656233" y="175511"/>
                  <a:pt x="10998200" y="78144"/>
                </a:cubicBezTo>
                <a:cubicBezTo>
                  <a:pt x="12340167" y="-19223"/>
                  <a:pt x="14147800" y="1944"/>
                  <a:pt x="14147800" y="1944"/>
                </a:cubicBezTo>
              </a:path>
            </a:pathLst>
          </a:custGeom>
          <a:noFill/>
          <a:ln w="152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70935F-B23D-4D2D-BCA1-381097F25063}"/>
              </a:ext>
            </a:extLst>
          </p:cNvPr>
          <p:cNvSpPr txBox="1"/>
          <p:nvPr/>
        </p:nvSpPr>
        <p:spPr>
          <a:xfrm>
            <a:off x="27197294" y="9756984"/>
            <a:ext cx="633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accuracy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ABC307-2E5B-4396-A036-2AD668C2604A}"/>
              </a:ext>
            </a:extLst>
          </p:cNvPr>
          <p:cNvSpPr txBox="1"/>
          <p:nvPr/>
        </p:nvSpPr>
        <p:spPr>
          <a:xfrm>
            <a:off x="21169024" y="12756141"/>
            <a:ext cx="127717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Model variance can be overestimated, due to data mismatch</a:t>
            </a:r>
          </a:p>
        </p:txBody>
      </p:sp>
    </p:spTree>
    <p:extLst>
      <p:ext uri="{BB962C8B-B14F-4D97-AF65-F5344CB8AC3E}">
        <p14:creationId xmlns:p14="http://schemas.microsoft.com/office/powerpoint/2010/main" val="41079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14&quot;&gt;&lt;/object&gt;&lt;object type=&quot;2&quot; unique_id=&quot;10015&quot;&gt;&lt;object type=&quot;3&quot; unique_id=&quot;10016&quot;&gt;&lt;property id=&quot;20148&quot; value=&quot;5&quot;/&gt;&lt;property id=&quot;20300&quot; value=&quot;Slide 1&quot;/&gt;&lt;property id=&quot;20307&quot; value=&quot;256&quot;/&gt;&lt;/object&gt;&lt;object type=&quot;3&quot; unique_id=&quot;10017&quot;&gt;&lt;property id=&quot;20148&quot; value=&quot;5&quot;/&gt;&lt;property id=&quot;20300&quot; value=&quot;Slide 2&quot;/&gt;&lt;property id=&quot;20307&quot; value=&quot;257&quot;/&gt;&lt;/object&gt;&lt;/object&gt;&lt;/object&gt;&lt;/database&gt;"/>
  <p:tag name="SECTOMILLISECCONVERTED" val="1"/>
  <p:tag name="ISPRING_RESOURCE_PATHS_HASH_PRESENTER" val="6c510bf5511d6c62b83274350c9744271a6a74"/>
  <p:tag name="ISPRING_RESOURCE_PATHS_HASH" val="94b0f9a2ce84e864a328139283993d548c239c2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0000"/>
        </a:soli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 dirty="0">
            <a:latin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19588</TotalTime>
  <Words>3224</Words>
  <Application>Microsoft Office PowerPoint</Application>
  <PresentationFormat>Custom</PresentationFormat>
  <Paragraphs>672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Lucida Grande</vt:lpstr>
      <vt:lpstr>Arial</vt:lpstr>
      <vt:lpstr>Calibri</vt:lpstr>
      <vt:lpstr>Cambria Math</vt:lpstr>
      <vt:lpstr>Consolas</vt:lpstr>
      <vt:lpstr>Courier New</vt:lpstr>
      <vt:lpstr>Wingdings</vt:lpstr>
      <vt:lpstr>Office Theme</vt:lpstr>
      <vt:lpstr>PowerPoint Presentation</vt:lpstr>
      <vt:lpstr>Outline</vt:lpstr>
      <vt:lpstr>Model error and training setup</vt:lpstr>
      <vt:lpstr>Ideally, Train, Dev, Test sets are from the same data distribution</vt:lpstr>
      <vt:lpstr>Test and Train sets can be from different distribution</vt:lpstr>
      <vt:lpstr>Test and Train sets can be from different distribution</vt:lpstr>
      <vt:lpstr>Test and Train sets can be from different distribution</vt:lpstr>
      <vt:lpstr>Test and Train sets can be from different distribution</vt:lpstr>
      <vt:lpstr>Dev and Train set are from the different distribution</vt:lpstr>
      <vt:lpstr>Dev and Train set are from the different distribution</vt:lpstr>
      <vt:lpstr>Train, Tra-Dev, Dev and Test sets</vt:lpstr>
      <vt:lpstr>Spot problems : Error analysis</vt:lpstr>
      <vt:lpstr>Spot problems : Error analysis</vt:lpstr>
      <vt:lpstr>Iterate error analysis with training</vt:lpstr>
      <vt:lpstr>Speedup the error analysis</vt:lpstr>
      <vt:lpstr>Active selection</vt:lpstr>
      <vt:lpstr>Error analysis of a complex system</vt:lpstr>
      <vt:lpstr>Error analysis of a complex system</vt:lpstr>
      <vt:lpstr>Error analysis of a complex system</vt:lpstr>
      <vt:lpstr>Error analysis of a complex system</vt:lpstr>
      <vt:lpstr>Error analysis of a complex system</vt:lpstr>
      <vt:lpstr>Outline</vt:lpstr>
      <vt:lpstr>Data pre-processing to reduce variation</vt:lpstr>
      <vt:lpstr>Data pre-processing to understand</vt:lpstr>
      <vt:lpstr>Data pre-processing</vt:lpstr>
      <vt:lpstr>Scale and centering</vt:lpstr>
      <vt:lpstr>PCA: Principal Component Analysis</vt:lpstr>
      <vt:lpstr>PCA: Principal Component Analysis</vt:lpstr>
      <vt:lpstr>Tips for data processing</vt:lpstr>
      <vt:lpstr>Outline</vt:lpstr>
      <vt:lpstr>Need a strategy to give weights some initial values</vt:lpstr>
      <vt:lpstr>Need a strategy to give weights some initial values</vt:lpstr>
      <vt:lpstr>Need a strategy to give weights some initial values</vt:lpstr>
      <vt:lpstr>For deep network, activation function can be saturated</vt:lpstr>
      <vt:lpstr>Xavier Initialization</vt:lpstr>
      <vt:lpstr>He initialization: Xavier Initialization for ReLU activation</vt:lpstr>
      <vt:lpstr>He initialization: Xavier Initialization for ReLU activation</vt:lpstr>
      <vt:lpstr>Outline</vt:lpstr>
      <vt:lpstr>Debug deep neural network model can be difficult</vt:lpstr>
      <vt:lpstr>Before you started …</vt:lpstr>
      <vt:lpstr>Before you started …</vt:lpstr>
      <vt:lpstr>Before you started …</vt:lpstr>
      <vt:lpstr>Before you started …</vt:lpstr>
      <vt:lpstr>Model architecture</vt:lpstr>
      <vt:lpstr>Implementation</vt:lpstr>
      <vt:lpstr>Overfit a small dataset, e.g. one mini-batch</vt:lpstr>
      <vt:lpstr>Check the initial loss function, if making sense</vt:lpstr>
      <vt:lpstr>First turn off regularization/drop out/Batch Norm</vt:lpstr>
      <vt:lpstr>Check every steps, starting from pre-processing</vt:lpstr>
      <vt:lpstr>Check immediate inputs to your model training code</vt:lpstr>
      <vt:lpstr>Check immediate outputs of your model before any post-processing</vt:lpstr>
      <vt:lpstr>Add Debug mode and verbose mode, add working_dir</vt:lpstr>
      <vt:lpstr>Monitor the learning curves</vt:lpstr>
      <vt:lpstr>Monitor the learning curves</vt:lpstr>
      <vt:lpstr>Monitor the learning curves</vt:lpstr>
      <vt:lpstr>Monitor the learning curves</vt:lpstr>
      <vt:lpstr>Monitor the learning curves</vt:lpstr>
      <vt:lpstr>Use Debugger</vt:lpstr>
      <vt:lpstr>Use Experimental management tools</vt:lpstr>
      <vt:lpstr>Do not use hyperparameter searching as the first remedy</vt:lpstr>
      <vt:lpstr>PowerPoint Presentation</vt:lpstr>
    </vt:vector>
  </TitlesOfParts>
  <Company>NHLBI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NHLBI Strategic Plan Template</dc:title>
  <dc:subject>NHLBI Strategic Plan Template</dc:subject>
  <dc:creator>dutchens</dc:creator>
  <cp:keywords>nhlbi, heart, lung, blood, institute, strategic, plan, template</cp:keywords>
  <cp:lastModifiedBy>Xue, Hui (NIH/NHLBI) [E]</cp:lastModifiedBy>
  <cp:revision>2597</cp:revision>
  <dcterms:created xsi:type="dcterms:W3CDTF">2010-08-11T18:35:55Z</dcterms:created>
  <dcterms:modified xsi:type="dcterms:W3CDTF">2021-05-12T13:15:16Z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